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2" r:id="rId2"/>
    <p:sldId id="257" r:id="rId3"/>
    <p:sldId id="264" r:id="rId4"/>
    <p:sldId id="263" r:id="rId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761458-2357-42C5-95F2-367EB9E8152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F7B462-FF25-4E8F-B430-BE5F93D16913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b="1" dirty="0" smtClean="0">
              <a:solidFill>
                <a:srgbClr val="FF00FF"/>
              </a:solidFill>
            </a:rPr>
            <a:t>University and College Union</a:t>
          </a:r>
        </a:p>
      </dgm:t>
    </dgm:pt>
    <dgm:pt modelId="{ABE91B1C-5505-41BF-8D81-936908828655}" type="parTrans" cxnId="{954F663F-200B-4178-9112-69B90CB17341}">
      <dgm:prSet/>
      <dgm:spPr/>
      <dgm:t>
        <a:bodyPr/>
        <a:lstStyle/>
        <a:p>
          <a:endParaRPr lang="en-US"/>
        </a:p>
      </dgm:t>
    </dgm:pt>
    <dgm:pt modelId="{CD243BC4-C16D-45BE-A875-C2B1CAB3A9B0}" type="sibTrans" cxnId="{954F663F-200B-4178-9112-69B90CB17341}">
      <dgm:prSet/>
      <dgm:spPr/>
      <dgm:t>
        <a:bodyPr/>
        <a:lstStyle/>
        <a:p>
          <a:endParaRPr lang="en-US"/>
        </a:p>
      </dgm:t>
    </dgm:pt>
    <dgm:pt modelId="{9DF01AFD-D2BE-4636-B6E0-CAA7D6B87B59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smtClean="0">
              <a:solidFill>
                <a:srgbClr val="FF00FF"/>
              </a:solidFill>
            </a:rPr>
            <a:t>Impact of UCU</a:t>
          </a:r>
          <a:endParaRPr lang="en-US" sz="3200" dirty="0">
            <a:solidFill>
              <a:srgbClr val="FF00FF"/>
            </a:solidFill>
          </a:endParaRPr>
        </a:p>
      </dgm:t>
    </dgm:pt>
    <dgm:pt modelId="{C69DD7D7-C52C-4560-95A1-543C978434B9}" type="parTrans" cxnId="{C37BE941-213A-45C3-8739-5BF3FEC9BF72}">
      <dgm:prSet/>
      <dgm:spPr/>
      <dgm:t>
        <a:bodyPr/>
        <a:lstStyle/>
        <a:p>
          <a:endParaRPr lang="en-US"/>
        </a:p>
      </dgm:t>
    </dgm:pt>
    <dgm:pt modelId="{2C210A64-22A4-4B45-BE39-30B6D94A3962}" type="sibTrans" cxnId="{C37BE941-213A-45C3-8739-5BF3FEC9BF72}">
      <dgm:prSet/>
      <dgm:spPr/>
      <dgm:t>
        <a:bodyPr/>
        <a:lstStyle/>
        <a:p>
          <a:endParaRPr lang="en-US"/>
        </a:p>
      </dgm:t>
    </dgm:pt>
    <dgm:pt modelId="{6D5B0D65-4A09-4016-B4E3-9C919ECF25FC}">
      <dgm:prSet phldrT="[Text]" custT="1"/>
      <dgm:spPr>
        <a:solidFill>
          <a:srgbClr val="7030A0"/>
        </a:solidFill>
      </dgm:spPr>
      <dgm:t>
        <a:bodyPr/>
        <a:lstStyle/>
        <a:p>
          <a:pPr algn="just"/>
          <a:r>
            <a:rPr lang="en-GB" sz="1600" dirty="0" smtClean="0">
              <a:solidFill>
                <a:srgbClr val="FF00FF"/>
              </a:solidFill>
            </a:rPr>
            <a:t>Ensures pay and conditions are protected and improved, and that members are treated with respect in the workplace. </a:t>
          </a:r>
          <a:endParaRPr lang="en-US" sz="1600" dirty="0">
            <a:solidFill>
              <a:srgbClr val="FF00FF"/>
            </a:solidFill>
          </a:endParaRPr>
        </a:p>
      </dgm:t>
    </dgm:pt>
    <dgm:pt modelId="{1216B13D-1BBC-43D4-A2F4-2AEB667A27CD}" type="parTrans" cxnId="{4BF7B5D9-15D8-4144-BE6A-E2B6CA076602}">
      <dgm:prSet/>
      <dgm:spPr/>
      <dgm:t>
        <a:bodyPr/>
        <a:lstStyle/>
        <a:p>
          <a:endParaRPr lang="en-US"/>
        </a:p>
      </dgm:t>
    </dgm:pt>
    <dgm:pt modelId="{E02C7DF3-6D5A-411F-B491-F429F5CC5DE2}" type="sibTrans" cxnId="{4BF7B5D9-15D8-4144-BE6A-E2B6CA076602}">
      <dgm:prSet/>
      <dgm:spPr/>
      <dgm:t>
        <a:bodyPr/>
        <a:lstStyle/>
        <a:p>
          <a:endParaRPr lang="en-US"/>
        </a:p>
      </dgm:t>
    </dgm:pt>
    <dgm:pt modelId="{A4F616DF-6991-46BF-A081-091A3D5F8BB7}">
      <dgm:prSet phldrT="[Text]" custT="1"/>
      <dgm:spPr>
        <a:solidFill>
          <a:srgbClr val="7030A0"/>
        </a:solidFill>
      </dgm:spPr>
      <dgm:t>
        <a:bodyPr/>
        <a:lstStyle/>
        <a:p>
          <a:pPr algn="just"/>
          <a:r>
            <a:rPr lang="en-GB" sz="1600" dirty="0" smtClean="0">
              <a:solidFill>
                <a:srgbClr val="FF00FF"/>
              </a:solidFill>
            </a:rPr>
            <a:t>Campaigns and negotiates issues such as: improving pay, implementing equality policies, protecting part-time, fixed-term and hourly paid staff, tackling safety issues.</a:t>
          </a:r>
          <a:endParaRPr lang="en-US" sz="1600" dirty="0">
            <a:solidFill>
              <a:srgbClr val="FF00FF"/>
            </a:solidFill>
          </a:endParaRPr>
        </a:p>
      </dgm:t>
    </dgm:pt>
    <dgm:pt modelId="{FBEF267D-85BB-4452-B210-B0D4D2866E7C}" type="parTrans" cxnId="{9EB2E32B-5A7E-4799-AE88-9B842B0264FE}">
      <dgm:prSet/>
      <dgm:spPr/>
      <dgm:t>
        <a:bodyPr/>
        <a:lstStyle/>
        <a:p>
          <a:endParaRPr lang="en-US"/>
        </a:p>
      </dgm:t>
    </dgm:pt>
    <dgm:pt modelId="{2BAF2D31-BC0A-4539-BE1D-47143F30A6FB}" type="sibTrans" cxnId="{9EB2E32B-5A7E-4799-AE88-9B842B0264FE}">
      <dgm:prSet/>
      <dgm:spPr/>
      <dgm:t>
        <a:bodyPr/>
        <a:lstStyle/>
        <a:p>
          <a:endParaRPr lang="en-US"/>
        </a:p>
      </dgm:t>
    </dgm:pt>
    <dgm:pt modelId="{7A4E25CD-EFD2-49C0-B508-010AD3898C10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smtClean="0">
              <a:solidFill>
                <a:srgbClr val="FF00FF"/>
              </a:solidFill>
            </a:rPr>
            <a:t>What is UCU?</a:t>
          </a:r>
          <a:endParaRPr lang="en-US" sz="3200" dirty="0">
            <a:solidFill>
              <a:srgbClr val="FF00FF"/>
            </a:solidFill>
          </a:endParaRPr>
        </a:p>
      </dgm:t>
    </dgm:pt>
    <dgm:pt modelId="{A3795E2B-FBE7-4563-8ACE-46190F866724}" type="parTrans" cxnId="{C042A23E-1586-40D5-BEEE-45D5C88BC690}">
      <dgm:prSet/>
      <dgm:spPr/>
      <dgm:t>
        <a:bodyPr/>
        <a:lstStyle/>
        <a:p>
          <a:endParaRPr lang="en-US"/>
        </a:p>
      </dgm:t>
    </dgm:pt>
    <dgm:pt modelId="{16D0E022-A632-41B5-AE0F-808646F383F5}" type="sibTrans" cxnId="{C042A23E-1586-40D5-BEEE-45D5C88BC690}">
      <dgm:prSet/>
      <dgm:spPr/>
      <dgm:t>
        <a:bodyPr/>
        <a:lstStyle/>
        <a:p>
          <a:endParaRPr lang="en-US"/>
        </a:p>
      </dgm:t>
    </dgm:pt>
    <dgm:pt modelId="{A66A6F21-EE23-4084-8BE7-92D24A2DBCEC}">
      <dgm:prSet phldrT="[Text]" custT="1"/>
      <dgm:spPr>
        <a:solidFill>
          <a:srgbClr val="7030A0"/>
        </a:solidFill>
      </dgm:spPr>
      <dgm:t>
        <a:bodyPr/>
        <a:lstStyle/>
        <a:p>
          <a:pPr algn="just"/>
          <a:r>
            <a:rPr lang="en-US" sz="1600" b="0" dirty="0" smtClean="0">
              <a:solidFill>
                <a:srgbClr val="FF00FF"/>
              </a:solidFill>
            </a:rPr>
            <a:t>Largest Further and Higher Education Union in the world. </a:t>
          </a:r>
          <a:endParaRPr lang="en-US" sz="1600" b="0" dirty="0"/>
        </a:p>
      </dgm:t>
    </dgm:pt>
    <dgm:pt modelId="{341C519A-AE00-4A5F-B1CE-613F5ADCF43E}" type="parTrans" cxnId="{9C2DD03C-0C2C-4856-ABAC-FDFF40AF47A2}">
      <dgm:prSet/>
      <dgm:spPr/>
      <dgm:t>
        <a:bodyPr/>
        <a:lstStyle/>
        <a:p>
          <a:endParaRPr lang="en-US"/>
        </a:p>
      </dgm:t>
    </dgm:pt>
    <dgm:pt modelId="{C72F5E11-A778-44E8-9E0B-08DB70644019}" type="sibTrans" cxnId="{9C2DD03C-0C2C-4856-ABAC-FDFF40AF47A2}">
      <dgm:prSet/>
      <dgm:spPr/>
      <dgm:t>
        <a:bodyPr/>
        <a:lstStyle/>
        <a:p>
          <a:endParaRPr lang="en-US"/>
        </a:p>
      </dgm:t>
    </dgm:pt>
    <dgm:pt modelId="{706F74F4-9B75-41A1-A48D-11574DA44C8A}">
      <dgm:prSet/>
      <dgm:spPr>
        <a:solidFill>
          <a:srgbClr val="7030A0"/>
        </a:solidFill>
      </dgm:spPr>
      <dgm:t>
        <a:bodyPr/>
        <a:lstStyle/>
        <a:p>
          <a:pPr algn="just"/>
          <a:r>
            <a:rPr lang="en-GB" dirty="0" smtClean="0">
              <a:solidFill>
                <a:srgbClr val="FF00FF"/>
              </a:solidFill>
            </a:rPr>
            <a:t>Represents academic, academic related staff &amp; postgraduate students working in a university, college, prison, adult education or training organisation in Further or Higher Education in the UK.</a:t>
          </a:r>
          <a:endParaRPr lang="en-US" dirty="0"/>
        </a:p>
      </dgm:t>
    </dgm:pt>
    <dgm:pt modelId="{6AD371B2-76FE-4953-A29C-479A3C372011}" type="parTrans" cxnId="{B25D3772-E841-4511-A3DD-1F705E154CC1}">
      <dgm:prSet/>
      <dgm:spPr/>
      <dgm:t>
        <a:bodyPr/>
        <a:lstStyle/>
        <a:p>
          <a:endParaRPr lang="en-US"/>
        </a:p>
      </dgm:t>
    </dgm:pt>
    <dgm:pt modelId="{0A01E383-F4EC-4659-8DFF-A1F5A485DABD}" type="sibTrans" cxnId="{B25D3772-E841-4511-A3DD-1F705E154CC1}">
      <dgm:prSet/>
      <dgm:spPr/>
      <dgm:t>
        <a:bodyPr/>
        <a:lstStyle/>
        <a:p>
          <a:endParaRPr lang="en-US"/>
        </a:p>
      </dgm:t>
    </dgm:pt>
    <dgm:pt modelId="{B9AE2716-8A8D-4F86-AB64-D4BB6B963FBF}" type="pres">
      <dgm:prSet presAssocID="{1C761458-2357-42C5-95F2-367EB9E8152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5AAC3B-7EEC-415E-92B3-DE22EA807373}" type="pres">
      <dgm:prSet presAssocID="{54F7B462-FF25-4E8F-B430-BE5F93D16913}" presName="root1" presStyleCnt="0"/>
      <dgm:spPr/>
    </dgm:pt>
    <dgm:pt modelId="{AA44CA29-A01D-4A87-A076-D2E4638559F7}" type="pres">
      <dgm:prSet presAssocID="{54F7B462-FF25-4E8F-B430-BE5F93D1691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E6FF24-89A5-4B85-BD11-6DDEBAD47D82}" type="pres">
      <dgm:prSet presAssocID="{54F7B462-FF25-4E8F-B430-BE5F93D16913}" presName="level2hierChild" presStyleCnt="0"/>
      <dgm:spPr/>
    </dgm:pt>
    <dgm:pt modelId="{833ED7DC-F94A-4674-97AE-CC19CE3A0058}" type="pres">
      <dgm:prSet presAssocID="{C69DD7D7-C52C-4560-95A1-543C978434B9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4CD2EA0E-4988-4FB7-BF74-5D05A657CF15}" type="pres">
      <dgm:prSet presAssocID="{C69DD7D7-C52C-4560-95A1-543C978434B9}" presName="connTx" presStyleLbl="parChTrans1D2" presStyleIdx="0" presStyleCnt="2"/>
      <dgm:spPr/>
      <dgm:t>
        <a:bodyPr/>
        <a:lstStyle/>
        <a:p>
          <a:endParaRPr lang="en-US"/>
        </a:p>
      </dgm:t>
    </dgm:pt>
    <dgm:pt modelId="{DB986A35-394D-4FDA-945E-DA7F85DC5781}" type="pres">
      <dgm:prSet presAssocID="{9DF01AFD-D2BE-4636-B6E0-CAA7D6B87B59}" presName="root2" presStyleCnt="0"/>
      <dgm:spPr/>
    </dgm:pt>
    <dgm:pt modelId="{E39E820C-37C3-46C2-A35D-C84C11E5508C}" type="pres">
      <dgm:prSet presAssocID="{9DF01AFD-D2BE-4636-B6E0-CAA7D6B87B59}" presName="LevelTwoTextNode" presStyleLbl="node2" presStyleIdx="0" presStyleCnt="2" custLinFactY="100000" custLinFactNeighborX="-9076" custLinFactNeighborY="1414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C17046-0ADD-4761-A406-26AF18B9A84D}" type="pres">
      <dgm:prSet presAssocID="{9DF01AFD-D2BE-4636-B6E0-CAA7D6B87B59}" presName="level3hierChild" presStyleCnt="0"/>
      <dgm:spPr/>
    </dgm:pt>
    <dgm:pt modelId="{288B28C8-C766-465B-A7E2-5BD8D962F91F}" type="pres">
      <dgm:prSet presAssocID="{1216B13D-1BBC-43D4-A2F4-2AEB667A27CD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50A8D2A1-5C72-470B-AFA8-5383BA0119EC}" type="pres">
      <dgm:prSet presAssocID="{1216B13D-1BBC-43D4-A2F4-2AEB667A27CD}" presName="connTx" presStyleLbl="parChTrans1D3" presStyleIdx="0" presStyleCnt="4"/>
      <dgm:spPr/>
      <dgm:t>
        <a:bodyPr/>
        <a:lstStyle/>
        <a:p>
          <a:endParaRPr lang="en-US"/>
        </a:p>
      </dgm:t>
    </dgm:pt>
    <dgm:pt modelId="{868AC6AD-D6DF-4ED1-910E-EEFA9150DD00}" type="pres">
      <dgm:prSet presAssocID="{6D5B0D65-4A09-4016-B4E3-9C919ECF25FC}" presName="root2" presStyleCnt="0"/>
      <dgm:spPr/>
    </dgm:pt>
    <dgm:pt modelId="{9BEB03B8-879E-4520-80F8-71B3D358DF30}" type="pres">
      <dgm:prSet presAssocID="{6D5B0D65-4A09-4016-B4E3-9C919ECF25FC}" presName="LevelTwoTextNode" presStyleLbl="node3" presStyleIdx="0" presStyleCnt="4" custLinFactY="99098" custLinFactNeighborX="-1614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DBF0FA-4699-40CC-BA01-21940E972FB9}" type="pres">
      <dgm:prSet presAssocID="{6D5B0D65-4A09-4016-B4E3-9C919ECF25FC}" presName="level3hierChild" presStyleCnt="0"/>
      <dgm:spPr/>
    </dgm:pt>
    <dgm:pt modelId="{E9CAAEFE-1701-4055-B326-E2D0D429B4A3}" type="pres">
      <dgm:prSet presAssocID="{FBEF267D-85BB-4452-B210-B0D4D2866E7C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E76F40C4-56D5-40EC-97AC-67756A04E298}" type="pres">
      <dgm:prSet presAssocID="{FBEF267D-85BB-4452-B210-B0D4D2866E7C}" presName="connTx" presStyleLbl="parChTrans1D3" presStyleIdx="1" presStyleCnt="4"/>
      <dgm:spPr/>
      <dgm:t>
        <a:bodyPr/>
        <a:lstStyle/>
        <a:p>
          <a:endParaRPr lang="en-US"/>
        </a:p>
      </dgm:t>
    </dgm:pt>
    <dgm:pt modelId="{3F22706D-95BA-4F1F-912C-90226FAC743E}" type="pres">
      <dgm:prSet presAssocID="{A4F616DF-6991-46BF-A081-091A3D5F8BB7}" presName="root2" presStyleCnt="0"/>
      <dgm:spPr/>
    </dgm:pt>
    <dgm:pt modelId="{564B4FC3-26BB-4EB5-913E-EF4B30F4266B}" type="pres">
      <dgm:prSet presAssocID="{A4F616DF-6991-46BF-A081-091A3D5F8BB7}" presName="LevelTwoTextNode" presStyleLbl="node3" presStyleIdx="1" presStyleCnt="4" custLinFactY="97081" custLinFactNeighborX="-908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9E554D-008D-40E0-926A-651E2EA8B044}" type="pres">
      <dgm:prSet presAssocID="{A4F616DF-6991-46BF-A081-091A3D5F8BB7}" presName="level3hierChild" presStyleCnt="0"/>
      <dgm:spPr/>
    </dgm:pt>
    <dgm:pt modelId="{2088DA18-A696-474C-B5CD-C544D8CAC9DD}" type="pres">
      <dgm:prSet presAssocID="{A3795E2B-FBE7-4563-8ACE-46190F86672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01ABC1E-6826-4023-879C-92D05959E129}" type="pres">
      <dgm:prSet presAssocID="{A3795E2B-FBE7-4563-8ACE-46190F86672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0FFD8B18-E26D-4B52-AEA4-FF36E50F2A2E}" type="pres">
      <dgm:prSet presAssocID="{7A4E25CD-EFD2-49C0-B508-010AD3898C10}" presName="root2" presStyleCnt="0"/>
      <dgm:spPr/>
    </dgm:pt>
    <dgm:pt modelId="{739AD4DF-6875-4F81-8A1D-42B881798BFA}" type="pres">
      <dgm:prSet presAssocID="{7A4E25CD-EFD2-49C0-B508-010AD3898C10}" presName="LevelTwoTextNode" presStyleLbl="node2" presStyleIdx="1" presStyleCnt="2" custLinFactY="-100000" custLinFactNeighborX="-15111" custLinFactNeighborY="-1383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23907F-9DFB-4EDC-A164-2D89BC0385B6}" type="pres">
      <dgm:prSet presAssocID="{7A4E25CD-EFD2-49C0-B508-010AD3898C10}" presName="level3hierChild" presStyleCnt="0"/>
      <dgm:spPr/>
    </dgm:pt>
    <dgm:pt modelId="{55516F0F-97DC-4FA3-875C-46677789C20B}" type="pres">
      <dgm:prSet presAssocID="{341C519A-AE00-4A5F-B1CE-613F5ADCF43E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DC0EBD5A-560A-403B-841D-864F62158F1E}" type="pres">
      <dgm:prSet presAssocID="{341C519A-AE00-4A5F-B1CE-613F5ADCF43E}" presName="connTx" presStyleLbl="parChTrans1D3" presStyleIdx="2" presStyleCnt="4"/>
      <dgm:spPr/>
      <dgm:t>
        <a:bodyPr/>
        <a:lstStyle/>
        <a:p>
          <a:endParaRPr lang="en-US"/>
        </a:p>
      </dgm:t>
    </dgm:pt>
    <dgm:pt modelId="{BE022863-03D3-4B74-8A58-10497934C272}" type="pres">
      <dgm:prSet presAssocID="{A66A6F21-EE23-4084-8BE7-92D24A2DBCEC}" presName="root2" presStyleCnt="0"/>
      <dgm:spPr/>
    </dgm:pt>
    <dgm:pt modelId="{427C0272-4287-4029-9304-4954439904AF}" type="pres">
      <dgm:prSet presAssocID="{A66A6F21-EE23-4084-8BE7-92D24A2DBCEC}" presName="LevelTwoTextNode" presStyleLbl="node3" presStyleIdx="2" presStyleCnt="4" custScaleY="53965" custLinFactY="-100000" custLinFactNeighborX="107" custLinFactNeighborY="-122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699C3E-9A58-4FEA-AFBF-6C9DAF03B005}" type="pres">
      <dgm:prSet presAssocID="{A66A6F21-EE23-4084-8BE7-92D24A2DBCEC}" presName="level3hierChild" presStyleCnt="0"/>
      <dgm:spPr/>
    </dgm:pt>
    <dgm:pt modelId="{2CEDDFC2-4772-4147-BC11-3F8B67B6D780}" type="pres">
      <dgm:prSet presAssocID="{6AD371B2-76FE-4953-A29C-479A3C372011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EFE37B5C-A5B3-4F78-B3B8-AFC69B200CC6}" type="pres">
      <dgm:prSet presAssocID="{6AD371B2-76FE-4953-A29C-479A3C372011}" presName="connTx" presStyleLbl="parChTrans1D3" presStyleIdx="3" presStyleCnt="4"/>
      <dgm:spPr/>
      <dgm:t>
        <a:bodyPr/>
        <a:lstStyle/>
        <a:p>
          <a:endParaRPr lang="en-US"/>
        </a:p>
      </dgm:t>
    </dgm:pt>
    <dgm:pt modelId="{8B79A024-A125-4E6C-BAD3-5D6B2863C755}" type="pres">
      <dgm:prSet presAssocID="{706F74F4-9B75-41A1-A48D-11574DA44C8A}" presName="root2" presStyleCnt="0"/>
      <dgm:spPr/>
    </dgm:pt>
    <dgm:pt modelId="{C7CFCD40-252A-4C39-89FC-98CCAC9277AC}" type="pres">
      <dgm:prSet presAssocID="{706F74F4-9B75-41A1-A48D-11574DA44C8A}" presName="LevelTwoTextNode" presStyleLbl="node3" presStyleIdx="3" presStyleCnt="4" custLinFactY="-100000" custLinFactNeighborX="1210" custLinFactNeighborY="-1287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650B86-52C6-4719-B3F5-1C8FDDBD58AE}" type="pres">
      <dgm:prSet presAssocID="{706F74F4-9B75-41A1-A48D-11574DA44C8A}" presName="level3hierChild" presStyleCnt="0"/>
      <dgm:spPr/>
    </dgm:pt>
  </dgm:ptLst>
  <dgm:cxnLst>
    <dgm:cxn modelId="{B1C8E251-C007-489C-AEA6-B7EABCDC293C}" type="presOf" srcId="{C69DD7D7-C52C-4560-95A1-543C978434B9}" destId="{833ED7DC-F94A-4674-97AE-CC19CE3A0058}" srcOrd="0" destOrd="0" presId="urn:microsoft.com/office/officeart/2005/8/layout/hierarchy2"/>
    <dgm:cxn modelId="{D4858698-1E01-4711-9FC6-DF29FC605425}" type="presOf" srcId="{341C519A-AE00-4A5F-B1CE-613F5ADCF43E}" destId="{55516F0F-97DC-4FA3-875C-46677789C20B}" srcOrd="0" destOrd="0" presId="urn:microsoft.com/office/officeart/2005/8/layout/hierarchy2"/>
    <dgm:cxn modelId="{BD836B62-4B6D-444F-9082-AD119E107563}" type="presOf" srcId="{FBEF267D-85BB-4452-B210-B0D4D2866E7C}" destId="{E9CAAEFE-1701-4055-B326-E2D0D429B4A3}" srcOrd="0" destOrd="0" presId="urn:microsoft.com/office/officeart/2005/8/layout/hierarchy2"/>
    <dgm:cxn modelId="{341E6A9C-5B99-4C7C-8D37-09899A3BB2D1}" type="presOf" srcId="{7A4E25CD-EFD2-49C0-B508-010AD3898C10}" destId="{739AD4DF-6875-4F81-8A1D-42B881798BFA}" srcOrd="0" destOrd="0" presId="urn:microsoft.com/office/officeart/2005/8/layout/hierarchy2"/>
    <dgm:cxn modelId="{9C2DD03C-0C2C-4856-ABAC-FDFF40AF47A2}" srcId="{7A4E25CD-EFD2-49C0-B508-010AD3898C10}" destId="{A66A6F21-EE23-4084-8BE7-92D24A2DBCEC}" srcOrd="0" destOrd="0" parTransId="{341C519A-AE00-4A5F-B1CE-613F5ADCF43E}" sibTransId="{C72F5E11-A778-44E8-9E0B-08DB70644019}"/>
    <dgm:cxn modelId="{3A53E767-2A17-4CDD-81A5-311B7B013D4D}" type="presOf" srcId="{54F7B462-FF25-4E8F-B430-BE5F93D16913}" destId="{AA44CA29-A01D-4A87-A076-D2E4638559F7}" srcOrd="0" destOrd="0" presId="urn:microsoft.com/office/officeart/2005/8/layout/hierarchy2"/>
    <dgm:cxn modelId="{B8810E01-6BF7-4826-BBAC-94E3F8AF8774}" type="presOf" srcId="{341C519A-AE00-4A5F-B1CE-613F5ADCF43E}" destId="{DC0EBD5A-560A-403B-841D-864F62158F1E}" srcOrd="1" destOrd="0" presId="urn:microsoft.com/office/officeart/2005/8/layout/hierarchy2"/>
    <dgm:cxn modelId="{B25D3772-E841-4511-A3DD-1F705E154CC1}" srcId="{7A4E25CD-EFD2-49C0-B508-010AD3898C10}" destId="{706F74F4-9B75-41A1-A48D-11574DA44C8A}" srcOrd="1" destOrd="0" parTransId="{6AD371B2-76FE-4953-A29C-479A3C372011}" sibTransId="{0A01E383-F4EC-4659-8DFF-A1F5A485DABD}"/>
    <dgm:cxn modelId="{9B92C512-CB5D-46A1-B17A-74AE4BF29ACB}" type="presOf" srcId="{9DF01AFD-D2BE-4636-B6E0-CAA7D6B87B59}" destId="{E39E820C-37C3-46C2-A35D-C84C11E5508C}" srcOrd="0" destOrd="0" presId="urn:microsoft.com/office/officeart/2005/8/layout/hierarchy2"/>
    <dgm:cxn modelId="{4BF7B5D9-15D8-4144-BE6A-E2B6CA076602}" srcId="{9DF01AFD-D2BE-4636-B6E0-CAA7D6B87B59}" destId="{6D5B0D65-4A09-4016-B4E3-9C919ECF25FC}" srcOrd="0" destOrd="0" parTransId="{1216B13D-1BBC-43D4-A2F4-2AEB667A27CD}" sibTransId="{E02C7DF3-6D5A-411F-B491-F429F5CC5DE2}"/>
    <dgm:cxn modelId="{8AB2C657-6CA8-47AD-9C8E-772981FAD505}" type="presOf" srcId="{1216B13D-1BBC-43D4-A2F4-2AEB667A27CD}" destId="{50A8D2A1-5C72-470B-AFA8-5383BA0119EC}" srcOrd="1" destOrd="0" presId="urn:microsoft.com/office/officeart/2005/8/layout/hierarchy2"/>
    <dgm:cxn modelId="{35272C81-E8E0-42F4-BE1B-6676F0BB7E4D}" type="presOf" srcId="{1C761458-2357-42C5-95F2-367EB9E8152E}" destId="{B9AE2716-8A8D-4F86-AB64-D4BB6B963FBF}" srcOrd="0" destOrd="0" presId="urn:microsoft.com/office/officeart/2005/8/layout/hierarchy2"/>
    <dgm:cxn modelId="{FECCAC54-A79E-4011-9F1F-17F52ABB24E4}" type="presOf" srcId="{A3795E2B-FBE7-4563-8ACE-46190F866724}" destId="{E01ABC1E-6826-4023-879C-92D05959E129}" srcOrd="1" destOrd="0" presId="urn:microsoft.com/office/officeart/2005/8/layout/hierarchy2"/>
    <dgm:cxn modelId="{C37BE941-213A-45C3-8739-5BF3FEC9BF72}" srcId="{54F7B462-FF25-4E8F-B430-BE5F93D16913}" destId="{9DF01AFD-D2BE-4636-B6E0-CAA7D6B87B59}" srcOrd="0" destOrd="0" parTransId="{C69DD7D7-C52C-4560-95A1-543C978434B9}" sibTransId="{2C210A64-22A4-4B45-BE39-30B6D94A3962}"/>
    <dgm:cxn modelId="{195097A2-DCD8-4EF6-8106-8E5868654863}" type="presOf" srcId="{A3795E2B-FBE7-4563-8ACE-46190F866724}" destId="{2088DA18-A696-474C-B5CD-C544D8CAC9DD}" srcOrd="0" destOrd="0" presId="urn:microsoft.com/office/officeart/2005/8/layout/hierarchy2"/>
    <dgm:cxn modelId="{E9FDB2C3-E6A6-471B-90DA-951D5D97D806}" type="presOf" srcId="{6D5B0D65-4A09-4016-B4E3-9C919ECF25FC}" destId="{9BEB03B8-879E-4520-80F8-71B3D358DF30}" srcOrd="0" destOrd="0" presId="urn:microsoft.com/office/officeart/2005/8/layout/hierarchy2"/>
    <dgm:cxn modelId="{C042A23E-1586-40D5-BEEE-45D5C88BC690}" srcId="{54F7B462-FF25-4E8F-B430-BE5F93D16913}" destId="{7A4E25CD-EFD2-49C0-B508-010AD3898C10}" srcOrd="1" destOrd="0" parTransId="{A3795E2B-FBE7-4563-8ACE-46190F866724}" sibTransId="{16D0E022-A632-41B5-AE0F-808646F383F5}"/>
    <dgm:cxn modelId="{7C271CC2-DBDB-469A-B324-DBB9094635EC}" type="presOf" srcId="{FBEF267D-85BB-4452-B210-B0D4D2866E7C}" destId="{E76F40C4-56D5-40EC-97AC-67756A04E298}" srcOrd="1" destOrd="0" presId="urn:microsoft.com/office/officeart/2005/8/layout/hierarchy2"/>
    <dgm:cxn modelId="{B35A8858-CBA2-41B5-933A-A0914ABA8816}" type="presOf" srcId="{A66A6F21-EE23-4084-8BE7-92D24A2DBCEC}" destId="{427C0272-4287-4029-9304-4954439904AF}" srcOrd="0" destOrd="0" presId="urn:microsoft.com/office/officeart/2005/8/layout/hierarchy2"/>
    <dgm:cxn modelId="{92FD84C3-A4C4-4FC5-87FF-88F245BAEE64}" type="presOf" srcId="{706F74F4-9B75-41A1-A48D-11574DA44C8A}" destId="{C7CFCD40-252A-4C39-89FC-98CCAC9277AC}" srcOrd="0" destOrd="0" presId="urn:microsoft.com/office/officeart/2005/8/layout/hierarchy2"/>
    <dgm:cxn modelId="{9EB2E32B-5A7E-4799-AE88-9B842B0264FE}" srcId="{9DF01AFD-D2BE-4636-B6E0-CAA7D6B87B59}" destId="{A4F616DF-6991-46BF-A081-091A3D5F8BB7}" srcOrd="1" destOrd="0" parTransId="{FBEF267D-85BB-4452-B210-B0D4D2866E7C}" sibTransId="{2BAF2D31-BC0A-4539-BE1D-47143F30A6FB}"/>
    <dgm:cxn modelId="{2B8D32EB-B434-4E99-91FC-F8D6E399DB30}" type="presOf" srcId="{C69DD7D7-C52C-4560-95A1-543C978434B9}" destId="{4CD2EA0E-4988-4FB7-BF74-5D05A657CF15}" srcOrd="1" destOrd="0" presId="urn:microsoft.com/office/officeart/2005/8/layout/hierarchy2"/>
    <dgm:cxn modelId="{954F663F-200B-4178-9112-69B90CB17341}" srcId="{1C761458-2357-42C5-95F2-367EB9E8152E}" destId="{54F7B462-FF25-4E8F-B430-BE5F93D16913}" srcOrd="0" destOrd="0" parTransId="{ABE91B1C-5505-41BF-8D81-936908828655}" sibTransId="{CD243BC4-C16D-45BE-A875-C2B1CAB3A9B0}"/>
    <dgm:cxn modelId="{C67C67A7-537A-4D22-804A-1E4EDD330CFE}" type="presOf" srcId="{1216B13D-1BBC-43D4-A2F4-2AEB667A27CD}" destId="{288B28C8-C766-465B-A7E2-5BD8D962F91F}" srcOrd="0" destOrd="0" presId="urn:microsoft.com/office/officeart/2005/8/layout/hierarchy2"/>
    <dgm:cxn modelId="{878DF1FD-F37B-4EA7-9C86-BA7078BD5234}" type="presOf" srcId="{6AD371B2-76FE-4953-A29C-479A3C372011}" destId="{EFE37B5C-A5B3-4F78-B3B8-AFC69B200CC6}" srcOrd="1" destOrd="0" presId="urn:microsoft.com/office/officeart/2005/8/layout/hierarchy2"/>
    <dgm:cxn modelId="{C775CF42-99E3-4E9A-B00B-9E92C5F03F68}" type="presOf" srcId="{A4F616DF-6991-46BF-A081-091A3D5F8BB7}" destId="{564B4FC3-26BB-4EB5-913E-EF4B30F4266B}" srcOrd="0" destOrd="0" presId="urn:microsoft.com/office/officeart/2005/8/layout/hierarchy2"/>
    <dgm:cxn modelId="{08081D1E-C03B-46D5-B36C-B93FAA2F0DF5}" type="presOf" srcId="{6AD371B2-76FE-4953-A29C-479A3C372011}" destId="{2CEDDFC2-4772-4147-BC11-3F8B67B6D780}" srcOrd="0" destOrd="0" presId="urn:microsoft.com/office/officeart/2005/8/layout/hierarchy2"/>
    <dgm:cxn modelId="{BD8A32FE-CD97-4DDD-A214-116DD40A12C7}" type="presParOf" srcId="{B9AE2716-8A8D-4F86-AB64-D4BB6B963FBF}" destId="{7E5AAC3B-7EEC-415E-92B3-DE22EA807373}" srcOrd="0" destOrd="0" presId="urn:microsoft.com/office/officeart/2005/8/layout/hierarchy2"/>
    <dgm:cxn modelId="{D20528D0-0685-49B5-A48B-0ECA93675730}" type="presParOf" srcId="{7E5AAC3B-7EEC-415E-92B3-DE22EA807373}" destId="{AA44CA29-A01D-4A87-A076-D2E4638559F7}" srcOrd="0" destOrd="0" presId="urn:microsoft.com/office/officeart/2005/8/layout/hierarchy2"/>
    <dgm:cxn modelId="{5FFC5583-787F-487F-AC9B-DBFA7336BA06}" type="presParOf" srcId="{7E5AAC3B-7EEC-415E-92B3-DE22EA807373}" destId="{30E6FF24-89A5-4B85-BD11-6DDEBAD47D82}" srcOrd="1" destOrd="0" presId="urn:microsoft.com/office/officeart/2005/8/layout/hierarchy2"/>
    <dgm:cxn modelId="{FBD21CBD-CAE6-45CA-A640-B7E4F595C796}" type="presParOf" srcId="{30E6FF24-89A5-4B85-BD11-6DDEBAD47D82}" destId="{833ED7DC-F94A-4674-97AE-CC19CE3A0058}" srcOrd="0" destOrd="0" presId="urn:microsoft.com/office/officeart/2005/8/layout/hierarchy2"/>
    <dgm:cxn modelId="{1BCC10C0-C657-4102-9536-D8A74DB6136D}" type="presParOf" srcId="{833ED7DC-F94A-4674-97AE-CC19CE3A0058}" destId="{4CD2EA0E-4988-4FB7-BF74-5D05A657CF15}" srcOrd="0" destOrd="0" presId="urn:microsoft.com/office/officeart/2005/8/layout/hierarchy2"/>
    <dgm:cxn modelId="{06FCA129-2725-4F71-9E58-42D699C31C17}" type="presParOf" srcId="{30E6FF24-89A5-4B85-BD11-6DDEBAD47D82}" destId="{DB986A35-394D-4FDA-945E-DA7F85DC5781}" srcOrd="1" destOrd="0" presId="urn:microsoft.com/office/officeart/2005/8/layout/hierarchy2"/>
    <dgm:cxn modelId="{B3ACBE09-F482-410A-B0A5-D89704162B18}" type="presParOf" srcId="{DB986A35-394D-4FDA-945E-DA7F85DC5781}" destId="{E39E820C-37C3-46C2-A35D-C84C11E5508C}" srcOrd="0" destOrd="0" presId="urn:microsoft.com/office/officeart/2005/8/layout/hierarchy2"/>
    <dgm:cxn modelId="{D55CC209-504A-44B7-9A3D-C2A2DBF06A57}" type="presParOf" srcId="{DB986A35-394D-4FDA-945E-DA7F85DC5781}" destId="{41C17046-0ADD-4761-A406-26AF18B9A84D}" srcOrd="1" destOrd="0" presId="urn:microsoft.com/office/officeart/2005/8/layout/hierarchy2"/>
    <dgm:cxn modelId="{E8542407-9AE1-4A66-82A6-D5CB6A060D94}" type="presParOf" srcId="{41C17046-0ADD-4761-A406-26AF18B9A84D}" destId="{288B28C8-C766-465B-A7E2-5BD8D962F91F}" srcOrd="0" destOrd="0" presId="urn:microsoft.com/office/officeart/2005/8/layout/hierarchy2"/>
    <dgm:cxn modelId="{70750196-1EF4-4211-A11E-9811F165766B}" type="presParOf" srcId="{288B28C8-C766-465B-A7E2-5BD8D962F91F}" destId="{50A8D2A1-5C72-470B-AFA8-5383BA0119EC}" srcOrd="0" destOrd="0" presId="urn:microsoft.com/office/officeart/2005/8/layout/hierarchy2"/>
    <dgm:cxn modelId="{57103912-5D41-4299-9AEF-82615C74CA45}" type="presParOf" srcId="{41C17046-0ADD-4761-A406-26AF18B9A84D}" destId="{868AC6AD-D6DF-4ED1-910E-EEFA9150DD00}" srcOrd="1" destOrd="0" presId="urn:microsoft.com/office/officeart/2005/8/layout/hierarchy2"/>
    <dgm:cxn modelId="{10190960-1F80-43F0-BC1E-21840A460150}" type="presParOf" srcId="{868AC6AD-D6DF-4ED1-910E-EEFA9150DD00}" destId="{9BEB03B8-879E-4520-80F8-71B3D358DF30}" srcOrd="0" destOrd="0" presId="urn:microsoft.com/office/officeart/2005/8/layout/hierarchy2"/>
    <dgm:cxn modelId="{E40AA420-9C3B-4C1B-82FC-72F12A2B26D6}" type="presParOf" srcId="{868AC6AD-D6DF-4ED1-910E-EEFA9150DD00}" destId="{02DBF0FA-4699-40CC-BA01-21940E972FB9}" srcOrd="1" destOrd="0" presId="urn:microsoft.com/office/officeart/2005/8/layout/hierarchy2"/>
    <dgm:cxn modelId="{870546E8-111E-498B-BF9D-7583BACE0BA6}" type="presParOf" srcId="{41C17046-0ADD-4761-A406-26AF18B9A84D}" destId="{E9CAAEFE-1701-4055-B326-E2D0D429B4A3}" srcOrd="2" destOrd="0" presId="urn:microsoft.com/office/officeart/2005/8/layout/hierarchy2"/>
    <dgm:cxn modelId="{D497CCFD-6BB3-421B-8683-2ABE388D043C}" type="presParOf" srcId="{E9CAAEFE-1701-4055-B326-E2D0D429B4A3}" destId="{E76F40C4-56D5-40EC-97AC-67756A04E298}" srcOrd="0" destOrd="0" presId="urn:microsoft.com/office/officeart/2005/8/layout/hierarchy2"/>
    <dgm:cxn modelId="{B2A7CBC7-8F4E-4307-99A6-49BE5E7F8AE1}" type="presParOf" srcId="{41C17046-0ADD-4761-A406-26AF18B9A84D}" destId="{3F22706D-95BA-4F1F-912C-90226FAC743E}" srcOrd="3" destOrd="0" presId="urn:microsoft.com/office/officeart/2005/8/layout/hierarchy2"/>
    <dgm:cxn modelId="{128F1F36-3718-40EA-B5E4-40E54CF22D48}" type="presParOf" srcId="{3F22706D-95BA-4F1F-912C-90226FAC743E}" destId="{564B4FC3-26BB-4EB5-913E-EF4B30F4266B}" srcOrd="0" destOrd="0" presId="urn:microsoft.com/office/officeart/2005/8/layout/hierarchy2"/>
    <dgm:cxn modelId="{C4B2231B-36FF-4705-8933-906D4806777A}" type="presParOf" srcId="{3F22706D-95BA-4F1F-912C-90226FAC743E}" destId="{899E554D-008D-40E0-926A-651E2EA8B044}" srcOrd="1" destOrd="0" presId="urn:microsoft.com/office/officeart/2005/8/layout/hierarchy2"/>
    <dgm:cxn modelId="{EC4CECB1-5823-4257-99EB-7B3292C749C5}" type="presParOf" srcId="{30E6FF24-89A5-4B85-BD11-6DDEBAD47D82}" destId="{2088DA18-A696-474C-B5CD-C544D8CAC9DD}" srcOrd="2" destOrd="0" presId="urn:microsoft.com/office/officeart/2005/8/layout/hierarchy2"/>
    <dgm:cxn modelId="{4F5E9666-6BB6-4C02-B7EB-3937BC847C7B}" type="presParOf" srcId="{2088DA18-A696-474C-B5CD-C544D8CAC9DD}" destId="{E01ABC1E-6826-4023-879C-92D05959E129}" srcOrd="0" destOrd="0" presId="urn:microsoft.com/office/officeart/2005/8/layout/hierarchy2"/>
    <dgm:cxn modelId="{8EA54EFE-3CDF-4DFF-9282-07425BEB594D}" type="presParOf" srcId="{30E6FF24-89A5-4B85-BD11-6DDEBAD47D82}" destId="{0FFD8B18-E26D-4B52-AEA4-FF36E50F2A2E}" srcOrd="3" destOrd="0" presId="urn:microsoft.com/office/officeart/2005/8/layout/hierarchy2"/>
    <dgm:cxn modelId="{32E9F72C-E455-47B7-9AF0-B39D8B8480E4}" type="presParOf" srcId="{0FFD8B18-E26D-4B52-AEA4-FF36E50F2A2E}" destId="{739AD4DF-6875-4F81-8A1D-42B881798BFA}" srcOrd="0" destOrd="0" presId="urn:microsoft.com/office/officeart/2005/8/layout/hierarchy2"/>
    <dgm:cxn modelId="{23DB652C-241D-44B8-AE65-A22796F80F5C}" type="presParOf" srcId="{0FFD8B18-E26D-4B52-AEA4-FF36E50F2A2E}" destId="{3123907F-9DFB-4EDC-A164-2D89BC0385B6}" srcOrd="1" destOrd="0" presId="urn:microsoft.com/office/officeart/2005/8/layout/hierarchy2"/>
    <dgm:cxn modelId="{6241B79C-0818-4FFB-9883-D85C36FA6976}" type="presParOf" srcId="{3123907F-9DFB-4EDC-A164-2D89BC0385B6}" destId="{55516F0F-97DC-4FA3-875C-46677789C20B}" srcOrd="0" destOrd="0" presId="urn:microsoft.com/office/officeart/2005/8/layout/hierarchy2"/>
    <dgm:cxn modelId="{204E0A22-8928-4AFF-B87B-4B26E957AAE3}" type="presParOf" srcId="{55516F0F-97DC-4FA3-875C-46677789C20B}" destId="{DC0EBD5A-560A-403B-841D-864F62158F1E}" srcOrd="0" destOrd="0" presId="urn:microsoft.com/office/officeart/2005/8/layout/hierarchy2"/>
    <dgm:cxn modelId="{6A9C895C-80D8-449D-8947-89714E26DA88}" type="presParOf" srcId="{3123907F-9DFB-4EDC-A164-2D89BC0385B6}" destId="{BE022863-03D3-4B74-8A58-10497934C272}" srcOrd="1" destOrd="0" presId="urn:microsoft.com/office/officeart/2005/8/layout/hierarchy2"/>
    <dgm:cxn modelId="{9294381E-8A9E-435E-9096-90C2989F6B13}" type="presParOf" srcId="{BE022863-03D3-4B74-8A58-10497934C272}" destId="{427C0272-4287-4029-9304-4954439904AF}" srcOrd="0" destOrd="0" presId="urn:microsoft.com/office/officeart/2005/8/layout/hierarchy2"/>
    <dgm:cxn modelId="{5F5BB882-AA77-4E54-86D1-950DBE7EDD8F}" type="presParOf" srcId="{BE022863-03D3-4B74-8A58-10497934C272}" destId="{48699C3E-9A58-4FEA-AFBF-6C9DAF03B005}" srcOrd="1" destOrd="0" presId="urn:microsoft.com/office/officeart/2005/8/layout/hierarchy2"/>
    <dgm:cxn modelId="{3CA7F464-86E6-47F1-B7E9-253498427ADC}" type="presParOf" srcId="{3123907F-9DFB-4EDC-A164-2D89BC0385B6}" destId="{2CEDDFC2-4772-4147-BC11-3F8B67B6D780}" srcOrd="2" destOrd="0" presId="urn:microsoft.com/office/officeart/2005/8/layout/hierarchy2"/>
    <dgm:cxn modelId="{2E90C50F-13FB-42F3-82D6-78A7D2951C9C}" type="presParOf" srcId="{2CEDDFC2-4772-4147-BC11-3F8B67B6D780}" destId="{EFE37B5C-A5B3-4F78-B3B8-AFC69B200CC6}" srcOrd="0" destOrd="0" presId="urn:microsoft.com/office/officeart/2005/8/layout/hierarchy2"/>
    <dgm:cxn modelId="{7C8A7BE6-72C1-4B94-B075-E2FB23C2FCF3}" type="presParOf" srcId="{3123907F-9DFB-4EDC-A164-2D89BC0385B6}" destId="{8B79A024-A125-4E6C-BAD3-5D6B2863C755}" srcOrd="3" destOrd="0" presId="urn:microsoft.com/office/officeart/2005/8/layout/hierarchy2"/>
    <dgm:cxn modelId="{7A14AE5F-1E07-499D-93D7-EA954AE060DC}" type="presParOf" srcId="{8B79A024-A125-4E6C-BAD3-5D6B2863C755}" destId="{C7CFCD40-252A-4C39-89FC-98CCAC9277AC}" srcOrd="0" destOrd="0" presId="urn:microsoft.com/office/officeart/2005/8/layout/hierarchy2"/>
    <dgm:cxn modelId="{00E146F3-057D-4713-B2D8-9B3F78D38704}" type="presParOf" srcId="{8B79A024-A125-4E6C-BAD3-5D6B2863C755}" destId="{13650B86-52C6-4719-B3F5-1C8FDDBD58A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4CA29-A01D-4A87-A076-D2E4638559F7}">
      <dsp:nvSpPr>
        <dsp:cNvPr id="0" name=""/>
        <dsp:cNvSpPr/>
      </dsp:nvSpPr>
      <dsp:spPr>
        <a:xfrm>
          <a:off x="3287" y="2872172"/>
          <a:ext cx="3087193" cy="154359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00FF"/>
              </a:solidFill>
            </a:rPr>
            <a:t>University and College Union</a:t>
          </a:r>
        </a:p>
      </dsp:txBody>
      <dsp:txXfrm>
        <a:off x="48497" y="2917382"/>
        <a:ext cx="2996773" cy="1453176"/>
      </dsp:txXfrm>
    </dsp:sp>
    <dsp:sp modelId="{833ED7DC-F94A-4674-97AE-CC19CE3A0058}">
      <dsp:nvSpPr>
        <dsp:cNvPr id="0" name=""/>
        <dsp:cNvSpPr/>
      </dsp:nvSpPr>
      <dsp:spPr>
        <a:xfrm rot="3950897">
          <a:off x="2401168" y="4688463"/>
          <a:ext cx="2333309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2333309" y="200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3509490" y="4650170"/>
        <a:ext cx="116665" cy="116665"/>
      </dsp:txXfrm>
    </dsp:sp>
    <dsp:sp modelId="{E39E820C-37C3-46C2-A35D-C84C11E5508C}">
      <dsp:nvSpPr>
        <dsp:cNvPr id="0" name=""/>
        <dsp:cNvSpPr/>
      </dsp:nvSpPr>
      <dsp:spPr>
        <a:xfrm>
          <a:off x="4045165" y="5001236"/>
          <a:ext cx="3087193" cy="154359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FF00FF"/>
              </a:solidFill>
            </a:rPr>
            <a:t>Impact of UCU</a:t>
          </a:r>
          <a:endParaRPr lang="en-US" sz="3200" kern="1200" dirty="0">
            <a:solidFill>
              <a:srgbClr val="FF00FF"/>
            </a:solidFill>
          </a:endParaRPr>
        </a:p>
      </dsp:txBody>
      <dsp:txXfrm>
        <a:off x="4090375" y="5046446"/>
        <a:ext cx="2996773" cy="1453176"/>
      </dsp:txXfrm>
    </dsp:sp>
    <dsp:sp modelId="{288B28C8-C766-465B-A7E2-5BD8D962F91F}">
      <dsp:nvSpPr>
        <dsp:cNvPr id="0" name=""/>
        <dsp:cNvSpPr/>
      </dsp:nvSpPr>
      <dsp:spPr>
        <a:xfrm rot="18813556">
          <a:off x="6801830" y="4982571"/>
          <a:ext cx="2126300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2126300" y="200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7811822" y="4949452"/>
        <a:ext cx="106315" cy="106315"/>
      </dsp:txXfrm>
    </dsp:sp>
    <dsp:sp modelId="{9BEB03B8-879E-4520-80F8-71B3D358DF30}">
      <dsp:nvSpPr>
        <dsp:cNvPr id="0" name=""/>
        <dsp:cNvSpPr/>
      </dsp:nvSpPr>
      <dsp:spPr>
        <a:xfrm>
          <a:off x="8597602" y="3460387"/>
          <a:ext cx="3087193" cy="154359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FF"/>
              </a:solidFill>
            </a:rPr>
            <a:t>Ensures pay and conditions are protected and improved, and that members are treated with respect in the workplace. </a:t>
          </a:r>
          <a:endParaRPr lang="en-US" sz="1600" kern="1200" dirty="0">
            <a:solidFill>
              <a:srgbClr val="FF00FF"/>
            </a:solidFill>
          </a:endParaRPr>
        </a:p>
      </dsp:txBody>
      <dsp:txXfrm>
        <a:off x="8642812" y="3505597"/>
        <a:ext cx="2996773" cy="1453176"/>
      </dsp:txXfrm>
    </dsp:sp>
    <dsp:sp modelId="{E9CAAEFE-1701-4055-B326-E2D0D429B4A3}">
      <dsp:nvSpPr>
        <dsp:cNvPr id="0" name=""/>
        <dsp:cNvSpPr/>
      </dsp:nvSpPr>
      <dsp:spPr>
        <a:xfrm rot="466760">
          <a:off x="7125452" y="5854572"/>
          <a:ext cx="1500852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1500852" y="200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838356" y="5837089"/>
        <a:ext cx="75042" cy="75042"/>
      </dsp:txXfrm>
    </dsp:sp>
    <dsp:sp modelId="{564B4FC3-26BB-4EB5-913E-EF4B30F4266B}">
      <dsp:nvSpPr>
        <dsp:cNvPr id="0" name=""/>
        <dsp:cNvSpPr/>
      </dsp:nvSpPr>
      <dsp:spPr>
        <a:xfrm>
          <a:off x="8619397" y="5204389"/>
          <a:ext cx="3087193" cy="154359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FF"/>
              </a:solidFill>
            </a:rPr>
            <a:t>Campaigns and negotiates issues such as: improving pay, implementing equality policies, protecting part-time, fixed-term and hourly paid staff, tackling safety issues.</a:t>
          </a:r>
          <a:endParaRPr lang="en-US" sz="1600" kern="1200" dirty="0">
            <a:solidFill>
              <a:srgbClr val="FF00FF"/>
            </a:solidFill>
          </a:endParaRPr>
        </a:p>
      </dsp:txBody>
      <dsp:txXfrm>
        <a:off x="8664607" y="5249599"/>
        <a:ext cx="2996773" cy="1453176"/>
      </dsp:txXfrm>
    </dsp:sp>
    <dsp:sp modelId="{2088DA18-A696-474C-B5CD-C544D8CAC9DD}">
      <dsp:nvSpPr>
        <dsp:cNvPr id="0" name=""/>
        <dsp:cNvSpPr/>
      </dsp:nvSpPr>
      <dsp:spPr>
        <a:xfrm rot="17415450">
          <a:off x="2365073" y="2582971"/>
          <a:ext cx="2219187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2219187" y="200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3419187" y="2547530"/>
        <a:ext cx="110959" cy="110959"/>
      </dsp:txXfrm>
    </dsp:sp>
    <dsp:sp modelId="{739AD4DF-6875-4F81-8A1D-42B881798BFA}">
      <dsp:nvSpPr>
        <dsp:cNvPr id="0" name=""/>
        <dsp:cNvSpPr/>
      </dsp:nvSpPr>
      <dsp:spPr>
        <a:xfrm>
          <a:off x="3858852" y="790250"/>
          <a:ext cx="3087193" cy="154359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FF00FF"/>
              </a:solidFill>
            </a:rPr>
            <a:t>What is UCU?</a:t>
          </a:r>
          <a:endParaRPr lang="en-US" sz="3200" kern="1200" dirty="0">
            <a:solidFill>
              <a:srgbClr val="FF00FF"/>
            </a:solidFill>
          </a:endParaRPr>
        </a:p>
      </dsp:txBody>
      <dsp:txXfrm>
        <a:off x="3904062" y="835460"/>
        <a:ext cx="2996773" cy="1453176"/>
      </dsp:txXfrm>
    </dsp:sp>
    <dsp:sp modelId="{55516F0F-97DC-4FA3-875C-46677789C20B}">
      <dsp:nvSpPr>
        <dsp:cNvPr id="0" name=""/>
        <dsp:cNvSpPr/>
      </dsp:nvSpPr>
      <dsp:spPr>
        <a:xfrm rot="20374261">
          <a:off x="6888841" y="1224538"/>
          <a:ext cx="1819081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1819081" y="200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7752904" y="1199100"/>
        <a:ext cx="90954" cy="90954"/>
      </dsp:txXfrm>
    </dsp:sp>
    <dsp:sp modelId="{427C0272-4287-4029-9304-4954439904AF}">
      <dsp:nvSpPr>
        <dsp:cNvPr id="0" name=""/>
        <dsp:cNvSpPr/>
      </dsp:nvSpPr>
      <dsp:spPr>
        <a:xfrm>
          <a:off x="8650717" y="510604"/>
          <a:ext cx="3087193" cy="833001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FF00FF"/>
              </a:solidFill>
            </a:rPr>
            <a:t>Largest Further and Higher Education Union in the world. </a:t>
          </a:r>
          <a:endParaRPr lang="en-US" sz="1600" b="0" kern="1200" dirty="0"/>
        </a:p>
      </dsp:txBody>
      <dsp:txXfrm>
        <a:off x="8675115" y="535002"/>
        <a:ext cx="3038397" cy="784205"/>
      </dsp:txXfrm>
    </dsp:sp>
    <dsp:sp modelId="{2CEDDFC2-4772-4147-BC11-3F8B67B6D780}">
      <dsp:nvSpPr>
        <dsp:cNvPr id="0" name=""/>
        <dsp:cNvSpPr/>
      </dsp:nvSpPr>
      <dsp:spPr>
        <a:xfrm rot="1307024">
          <a:off x="6880501" y="1882639"/>
          <a:ext cx="1835760" cy="40078"/>
        </a:xfrm>
        <a:custGeom>
          <a:avLst/>
          <a:gdLst/>
          <a:ahLst/>
          <a:cxnLst/>
          <a:rect l="0" t="0" r="0" b="0"/>
          <a:pathLst>
            <a:path>
              <a:moveTo>
                <a:pt x="0" y="20039"/>
              </a:moveTo>
              <a:lnTo>
                <a:pt x="1835760" y="200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7752487" y="1856784"/>
        <a:ext cx="91788" cy="91788"/>
      </dsp:txXfrm>
    </dsp:sp>
    <dsp:sp modelId="{C7CFCD40-252A-4C39-89FC-98CCAC9277AC}">
      <dsp:nvSpPr>
        <dsp:cNvPr id="0" name=""/>
        <dsp:cNvSpPr/>
      </dsp:nvSpPr>
      <dsp:spPr>
        <a:xfrm>
          <a:off x="8650717" y="1471509"/>
          <a:ext cx="3087193" cy="154359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00FF"/>
              </a:solidFill>
            </a:rPr>
            <a:t>Represents academic, academic related staff &amp; postgraduate students working in a university, college, prison, adult education or training organisation in Further or Higher Education in the UK.</a:t>
          </a:r>
          <a:endParaRPr lang="en-US" sz="1600" kern="1200" dirty="0"/>
        </a:p>
      </dsp:txBody>
      <dsp:txXfrm>
        <a:off x="8695927" y="1516719"/>
        <a:ext cx="2996773" cy="1453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A4350-76A9-40D3-951C-D4671A3D9DD3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AD23D-8171-47DD-B9BC-761A8AAECA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69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D23D-8171-47DD-B9BC-761A8AAECAC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9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D23D-8171-47DD-B9BC-761A8AAECAC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029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D23D-8171-47DD-B9BC-761A8AAECAC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859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AD23D-8171-47DD-B9BC-761A8AAECAC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08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86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53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108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23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33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08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578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18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5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39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465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AB70E07E-A792-44CF-9DAD-26819CACCD1A}" type="datetimeFigureOut">
              <a:rPr lang="en-GB" smtClean="0"/>
              <a:t>19/11/2019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0A4D7C9-5B70-4192-AD96-CE559F47B4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87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u.org.uk/UCU-NUS-jointstateme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://www.ucu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02919" y="284176"/>
            <a:ext cx="5524452" cy="1508760"/>
          </a:xfrm>
        </p:spPr>
        <p:txBody>
          <a:bodyPr/>
          <a:lstStyle/>
          <a:p>
            <a:pPr algn="ctr"/>
            <a:r>
              <a:rPr lang="en-GB" dirty="0" smtClean="0"/>
              <a:t>#UCUSTRIKES 2018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BC5E-AB79-4B20-AE4B-F6F068C30ACB}" type="slidenum">
              <a:rPr lang="en-GB" smtClean="0"/>
              <a:t>1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13" y="4663436"/>
            <a:ext cx="4220278" cy="21245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495" y="130628"/>
            <a:ext cx="3135936" cy="382555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792936"/>
            <a:ext cx="834467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2200" dirty="0" smtClean="0"/>
              <a:t>People were </a:t>
            </a:r>
            <a:r>
              <a:rPr lang="en-GB" sz="2200" dirty="0"/>
              <a:t>on strike because of a proposed reduction to their pension scheme. </a:t>
            </a:r>
            <a:endParaRPr lang="en-GB" sz="2200" dirty="0" smtClean="0"/>
          </a:p>
          <a:p>
            <a:pPr marL="342900" indent="-342900">
              <a:buAutoNum type="arabicPeriod"/>
            </a:pPr>
            <a:r>
              <a:rPr lang="en-GB" sz="2200" dirty="0" smtClean="0"/>
              <a:t>14 days of strike action across UK universities.</a:t>
            </a:r>
          </a:p>
          <a:p>
            <a:pPr marL="342900" indent="-342900">
              <a:buAutoNum type="arabicPeriod"/>
            </a:pPr>
            <a:r>
              <a:rPr lang="en-GB" sz="2200" dirty="0"/>
              <a:t>An estimated 42,000 </a:t>
            </a:r>
            <a:r>
              <a:rPr lang="en-GB" sz="2200" dirty="0" smtClean="0"/>
              <a:t>staff went </a:t>
            </a:r>
            <a:r>
              <a:rPr lang="en-GB" sz="2200" dirty="0"/>
              <a:t>on strike with 575,000 teaching hours being </a:t>
            </a:r>
            <a:r>
              <a:rPr lang="en-GB" sz="2200" dirty="0" smtClean="0"/>
              <a:t>lost.</a:t>
            </a:r>
          </a:p>
          <a:p>
            <a:pPr marL="342900" indent="-342900">
              <a:buAutoNum type="arabicPeriod"/>
            </a:pPr>
            <a:r>
              <a:rPr lang="en-GB" sz="2200" dirty="0"/>
              <a:t>Students </a:t>
            </a:r>
            <a:r>
              <a:rPr lang="en-GB" sz="2200" dirty="0" smtClean="0"/>
              <a:t>occupied university </a:t>
            </a:r>
            <a:r>
              <a:rPr lang="en-GB" sz="2200" dirty="0"/>
              <a:t>buildings in support of the strike </a:t>
            </a:r>
            <a:r>
              <a:rPr lang="en-GB" sz="2200" dirty="0" smtClean="0"/>
              <a:t>in UCL, Liverpool, Bristol, Leicester</a:t>
            </a:r>
            <a:r>
              <a:rPr lang="en-GB" sz="2200" dirty="0"/>
              <a:t>, Bath, Exeter, Southampton, </a:t>
            </a:r>
            <a:r>
              <a:rPr lang="en-GB" sz="2200" dirty="0" smtClean="0"/>
              <a:t>Sussex, Reading, among others.</a:t>
            </a:r>
            <a:endParaRPr lang="en-GB" sz="2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301" y="4568433"/>
            <a:ext cx="3814129" cy="212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8620" y="344933"/>
            <a:ext cx="5561045" cy="1508760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Current </a:t>
            </a:r>
            <a:r>
              <a:rPr lang="en-GB" dirty="0" smtClean="0"/>
              <a:t>2019 ballot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F390-EEF8-4526-88FA-145DBB5E530F}" type="slidenum">
              <a:rPr lang="en-GB" smtClean="0"/>
              <a:t>2</a:t>
            </a:fld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330" y="1984322"/>
            <a:ext cx="5859624" cy="480365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en-GB" sz="2400" u="sng" dirty="0">
                <a:sym typeface="Wingdings" panose="05000000000000000000" pitchFamily="2" charset="2"/>
              </a:rPr>
              <a:t>Inequality</a:t>
            </a:r>
            <a:r>
              <a:rPr lang="en-GB" sz="2400" dirty="0">
                <a:sym typeface="Wingdings" panose="05000000000000000000" pitchFamily="2" charset="2"/>
              </a:rPr>
              <a:t>: black academic </a:t>
            </a:r>
            <a:r>
              <a:rPr lang="en-GB" sz="2400" dirty="0" smtClean="0">
                <a:sym typeface="Wingdings" panose="05000000000000000000" pitchFamily="2" charset="2"/>
              </a:rPr>
              <a:t>staff earn 12-13</a:t>
            </a:r>
            <a:r>
              <a:rPr lang="en-GB" sz="2400" dirty="0">
                <a:sym typeface="Wingdings" panose="05000000000000000000" pitchFamily="2" charset="2"/>
              </a:rPr>
              <a:t>% less than white colleagues </a:t>
            </a:r>
            <a:r>
              <a:rPr lang="en-GB" sz="2400" dirty="0" smtClean="0">
                <a:sym typeface="Wingdings" panose="05000000000000000000" pitchFamily="2" charset="2"/>
              </a:rPr>
              <a:t>of the </a:t>
            </a:r>
            <a:r>
              <a:rPr lang="en-GB" sz="2400" dirty="0">
                <a:sym typeface="Wingdings" panose="05000000000000000000" pitchFamily="2" charset="2"/>
              </a:rPr>
              <a:t>same gender and </a:t>
            </a:r>
            <a:r>
              <a:rPr lang="en-GB" sz="2400" dirty="0" smtClean="0">
                <a:sym typeface="Wingdings" panose="05000000000000000000" pitchFamily="2" charset="2"/>
              </a:rPr>
              <a:t>experience, and the gender pay gap is significant.</a:t>
            </a:r>
          </a:p>
          <a:p>
            <a:pPr marL="228600" lvl="1" indent="0" algn="just">
              <a:buNone/>
            </a:pPr>
            <a:endParaRPr lang="en-GB" sz="2400" dirty="0" smtClean="0">
              <a:sym typeface="Wingdings" panose="05000000000000000000" pitchFamily="2" charset="2"/>
            </a:endParaRPr>
          </a:p>
          <a:p>
            <a:pPr lvl="1" algn="just"/>
            <a:r>
              <a:rPr lang="en-GB" sz="2400" u="sng" dirty="0" smtClean="0">
                <a:sym typeface="Wingdings" panose="05000000000000000000" pitchFamily="2" charset="2"/>
              </a:rPr>
              <a:t>Casualisation</a:t>
            </a:r>
            <a:r>
              <a:rPr lang="en-GB" sz="2400" dirty="0" smtClean="0">
                <a:sym typeface="Wingdings" panose="05000000000000000000" pitchFamily="2" charset="2"/>
              </a:rPr>
              <a:t>: large numbers of staff are employed on fix-term (non-permanent)  contracts.</a:t>
            </a:r>
          </a:p>
          <a:p>
            <a:pPr lvl="1" algn="just"/>
            <a:endParaRPr lang="en-GB" sz="2400" dirty="0">
              <a:sym typeface="Wingdings" panose="05000000000000000000" pitchFamily="2" charset="2"/>
            </a:endParaRPr>
          </a:p>
          <a:p>
            <a:pPr lvl="1" algn="just"/>
            <a:r>
              <a:rPr lang="en-GB" sz="2400" u="sng" dirty="0" smtClean="0">
                <a:sym typeface="Wingdings" panose="05000000000000000000" pitchFamily="2" charset="2"/>
              </a:rPr>
              <a:t>Workload</a:t>
            </a:r>
            <a:r>
              <a:rPr lang="en-GB" sz="2400" dirty="0" smtClean="0">
                <a:sym typeface="Wingdings" panose="05000000000000000000" pitchFamily="2" charset="2"/>
              </a:rPr>
              <a:t>: many academic staff work over 50 hours a week</a:t>
            </a:r>
            <a:r>
              <a:rPr lang="en-GB" sz="2400" dirty="0" smtClean="0">
                <a:sym typeface="Wingdings" panose="05000000000000000000" pitchFamily="2" charset="2"/>
              </a:rPr>
              <a:t>.</a:t>
            </a:r>
          </a:p>
          <a:p>
            <a:pPr lvl="1" algn="just"/>
            <a:endParaRPr lang="en-GB" sz="2400" dirty="0" smtClean="0">
              <a:sym typeface="Wingdings" panose="05000000000000000000" pitchFamily="2" charset="2"/>
            </a:endParaRPr>
          </a:p>
          <a:p>
            <a:pPr lvl="1" algn="just"/>
            <a:r>
              <a:rPr lang="en-GB" sz="2400" u="sng" dirty="0" smtClean="0">
                <a:sym typeface="Wingdings" panose="05000000000000000000" pitchFamily="2" charset="2"/>
              </a:rPr>
              <a:t>Pay</a:t>
            </a:r>
            <a:r>
              <a:rPr lang="en-GB" sz="2400" dirty="0" smtClean="0">
                <a:sym typeface="Wingdings" panose="05000000000000000000" pitchFamily="2" charset="2"/>
              </a:rPr>
              <a:t>:  since 2009, staff pay has been effectively cut by nearly 20% in real terms</a:t>
            </a:r>
            <a:endParaRPr lang="en-GB" sz="2400" dirty="0" smtClean="0">
              <a:sym typeface="Wingdings" panose="05000000000000000000" pitchFamily="2" charset="2"/>
            </a:endParaRPr>
          </a:p>
          <a:p>
            <a:pPr lvl="1" algn="just"/>
            <a:endParaRPr lang="en-GB" sz="2400" dirty="0">
              <a:sym typeface="Wingdings" panose="05000000000000000000" pitchFamily="2" charset="2"/>
            </a:endParaRPr>
          </a:p>
          <a:p>
            <a:pPr lvl="1" algn="just"/>
            <a:r>
              <a:rPr lang="en-GB" sz="2400" u="sng" dirty="0" smtClean="0">
                <a:sym typeface="Wingdings" panose="05000000000000000000" pitchFamily="2" charset="2"/>
              </a:rPr>
              <a:t>Pensions</a:t>
            </a:r>
            <a:r>
              <a:rPr lang="en-GB" sz="2400" dirty="0" smtClean="0">
                <a:sym typeface="Wingdings" panose="05000000000000000000" pitchFamily="2" charset="2"/>
              </a:rPr>
              <a:t>: employers need to pay for unjust contribution increases to pension scheme, which they are trying to change. </a:t>
            </a:r>
          </a:p>
          <a:p>
            <a:pPr marL="457200" lvl="2" indent="0" algn="just">
              <a:buNone/>
            </a:pPr>
            <a:endParaRPr lang="en-GB" sz="2200" dirty="0" smtClean="0">
              <a:sym typeface="Wingdings" panose="05000000000000000000" pitchFamily="2" charset="2"/>
            </a:endParaRPr>
          </a:p>
          <a:p>
            <a:pPr marL="228600" lvl="1" indent="0">
              <a:buNone/>
            </a:pPr>
            <a:endParaRPr lang="en-GB" dirty="0" smtClean="0">
              <a:sym typeface="Wingdings" panose="05000000000000000000" pitchFamily="2" charset="2"/>
            </a:endParaRPr>
          </a:p>
          <a:p>
            <a:pPr marL="228600" lvl="1" indent="0">
              <a:buFont typeface="Wingdings" pitchFamily="2" charset="2"/>
              <a:buNone/>
            </a:pP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298" y="344933"/>
            <a:ext cx="4430993" cy="602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9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2597" y="2533196"/>
            <a:ext cx="1119673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/>
              <a:t>NUS stands shoulder to shoulder with UCU and asks its members to</a:t>
            </a:r>
            <a:r>
              <a:rPr lang="en-GB" sz="2400" dirty="0" smtClean="0"/>
              <a:t>:</a:t>
            </a:r>
          </a:p>
          <a:p>
            <a:endParaRPr lang="en-GB" sz="2400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Call </a:t>
            </a:r>
            <a:r>
              <a:rPr lang="en-GB" sz="2400" dirty="0"/>
              <a:t>for higher education employers to recognise the seriousness of the situation, agree to reopen negotiations on </a:t>
            </a:r>
            <a:r>
              <a:rPr lang="en-GB" sz="2400" dirty="0" err="1"/>
              <a:t>casualisation</a:t>
            </a:r>
            <a:r>
              <a:rPr lang="en-GB" sz="2400" dirty="0"/>
              <a:t>, workload and pay inequality and put pressure on USS to implement all of the recommendations of the JEP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Write </a:t>
            </a:r>
            <a:r>
              <a:rPr lang="en-GB" sz="2400" dirty="0"/>
              <a:t>to their institution head to raise concerns about the impact such disputes will have on their </a:t>
            </a:r>
            <a:r>
              <a:rPr lang="en-GB" sz="2400" dirty="0" smtClean="0"/>
              <a:t>learning.</a:t>
            </a:r>
            <a:endParaRPr lang="en-GB" sz="2400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Participate</a:t>
            </a:r>
            <a:r>
              <a:rPr lang="en-GB" sz="2400" dirty="0"/>
              <a:t> in local demonstrative solidarity action, both during the disputes and the likely strikes, in support of UCU members</a:t>
            </a:r>
            <a:r>
              <a:rPr lang="en-GB" sz="2400" dirty="0" smtClean="0"/>
              <a:t>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80649" y="299347"/>
            <a:ext cx="8258322" cy="1508760"/>
          </a:xfrm>
        </p:spPr>
        <p:txBody>
          <a:bodyPr/>
          <a:lstStyle/>
          <a:p>
            <a:pPr algn="ctr"/>
            <a:r>
              <a:rPr lang="en-GB" dirty="0" smtClean="0"/>
              <a:t>What does National Union of students (NUS) say?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0681" y="6183477"/>
            <a:ext cx="4972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www.ucu.org.uk/UCU-NUS-jointstatement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973" y="357409"/>
            <a:ext cx="4155769" cy="190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2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58885455"/>
              </p:ext>
            </p:extLst>
          </p:nvPr>
        </p:nvGraphicFramePr>
        <p:xfrm>
          <a:off x="242595" y="-74645"/>
          <a:ext cx="11737911" cy="6932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r="39029"/>
          <a:stretch/>
        </p:blipFill>
        <p:spPr>
          <a:xfrm>
            <a:off x="233265" y="5229660"/>
            <a:ext cx="2733870" cy="14611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70987" y="6488668"/>
            <a:ext cx="359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More information  </a:t>
            </a:r>
            <a:r>
              <a:rPr lang="en-GB" dirty="0" smtClean="0">
                <a:hlinkClick r:id="rId9"/>
              </a:rPr>
              <a:t>www.ucu.org.uk</a:t>
            </a:r>
            <a:r>
              <a:rPr lang="en-GB" dirty="0" smtClean="0"/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31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74</TotalTime>
  <Words>361</Words>
  <Application>Microsoft Office PowerPoint</Application>
  <PresentationFormat>Widescreen</PresentationFormat>
  <Paragraphs>37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Corbel</vt:lpstr>
      <vt:lpstr>Wingdings</vt:lpstr>
      <vt:lpstr>Banded</vt:lpstr>
      <vt:lpstr>#UCUSTRIKES 2018</vt:lpstr>
      <vt:lpstr>Current 2019 ballot </vt:lpstr>
      <vt:lpstr>What does National Union of students (NUS) say?</vt:lpstr>
      <vt:lpstr>PowerPoint Presentation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Intersectional approach to #uCUstrike</dc:title>
  <dc:creator>Laura Loyola Hernandez</dc:creator>
  <cp:lastModifiedBy>Ben Plumpton</cp:lastModifiedBy>
  <cp:revision>12</cp:revision>
  <cp:lastPrinted>2019-10-01T09:24:19Z</cp:lastPrinted>
  <dcterms:created xsi:type="dcterms:W3CDTF">2019-09-30T09:25:14Z</dcterms:created>
  <dcterms:modified xsi:type="dcterms:W3CDTF">2019-11-19T17:18:42Z</dcterms:modified>
</cp:coreProperties>
</file>