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2" r:id="rId5"/>
    <p:sldId id="263" r:id="rId6"/>
    <p:sldId id="264" r:id="rId7"/>
    <p:sldId id="260" r:id="rId8"/>
    <p:sldId id="271" r:id="rId9"/>
    <p:sldId id="266" r:id="rId10"/>
    <p:sldId id="270" r:id="rId11"/>
    <p:sldId id="267" r:id="rId12"/>
    <p:sldId id="265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ngatph" initials="e" lastIdx="21" clrIdx="0"/>
  <p:cmAuthor id="1" name="Ben Plumpton" initials="BP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/>
    <p:restoredTop sz="94629"/>
  </p:normalViewPr>
  <p:slideViewPr>
    <p:cSldViewPr snapToGrid="0" snapToObjects="1">
      <p:cViewPr>
        <p:scale>
          <a:sx n="66" d="100"/>
          <a:sy n="66" d="100"/>
        </p:scale>
        <p:origin x="-1986" y="-1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6A74B-4A5C-D143-B28A-D08C133469DA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31356-51FD-D84F-80EA-506D516647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430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A29DDBA-FE07-B744-B234-4A3E1D5B90D9}" type="slidenum">
              <a:rPr lang="en-GB" altLang="en-US" sz="1200"/>
              <a:pPr/>
              <a:t>4</a:t>
            </a:fld>
            <a:endParaRPr lang="en-GB" alt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567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A29DDBA-FE07-B744-B234-4A3E1D5B90D9}" type="slidenum">
              <a:rPr lang="en-GB" altLang="en-US" sz="1200"/>
              <a:pPr/>
              <a:t>8</a:t>
            </a:fld>
            <a:endParaRPr lang="en-GB" alt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526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A29DDBA-FE07-B744-B234-4A3E1D5B90D9}" type="slidenum">
              <a:rPr lang="en-GB" altLang="en-US" sz="1200"/>
              <a:pPr/>
              <a:t>11</a:t>
            </a:fld>
            <a:endParaRPr lang="en-GB" alt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585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891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150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103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2998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5403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46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7310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743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6247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8850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684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F96B6-3817-C947-82CA-34C4CF72CFA1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7C84D-F3E8-844E-AD2C-DD4758185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68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nationalstudent.com/Opinion/2018-01-30/university_lecturers_are_going_on_strike_and_students_should_get_a_refund.html" TargetMode="External"/><Relationship Id="rId2" Type="http://schemas.openxmlformats.org/officeDocument/2006/relationships/hyperlink" Target="https://www.ucu.org.uk/article/9247/Joint-NUSUCU-statement-on-USS-ac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ucu@leeds.ac.uk" TargetMode="External"/><Relationship Id="rId2" Type="http://schemas.openxmlformats.org/officeDocument/2006/relationships/hyperlink" Target="mailto:vice-chancellor@leeds.ac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ucu.org.uk/article/9309/Strike-message-to-student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643" y="242586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Message to students 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Planned Industrial Action:</a:t>
            </a:r>
            <a:br>
              <a:rPr lang="en-US" b="1" dirty="0" smtClean="0"/>
            </a:br>
            <a:r>
              <a:rPr lang="en-US" b="1" dirty="0" smtClean="0"/>
              <a:t>USS pension dispute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080" y="289931"/>
            <a:ext cx="2311340" cy="810705"/>
          </a:xfrm>
        </p:spPr>
      </p:pic>
    </p:spTree>
    <p:extLst>
      <p:ext uri="{BB962C8B-B14F-4D97-AF65-F5344CB8AC3E}">
        <p14:creationId xmlns:p14="http://schemas.microsoft.com/office/powerpoint/2010/main" xmlns="" val="5400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3080" y="1739590"/>
            <a:ext cx="11667213" cy="4973444"/>
          </a:xfrm>
        </p:spPr>
        <p:txBody>
          <a:bodyPr>
            <a:normAutofit fontScale="90000"/>
          </a:bodyPr>
          <a:lstStyle/>
          <a:p>
            <a:r>
              <a:rPr lang="en-US" sz="3000" dirty="0" smtClean="0">
                <a:latin typeface="+mn-lt"/>
                <a:ea typeface="+mn-ea"/>
                <a:cs typeface="+mn-cs"/>
              </a:rPr>
              <a:t>- Longest </a:t>
            </a:r>
            <a:r>
              <a:rPr lang="en-US" sz="3000" dirty="0">
                <a:latin typeface="+mn-lt"/>
                <a:ea typeface="+mn-ea"/>
                <a:cs typeface="+mn-cs"/>
              </a:rPr>
              <a:t>strike in </a:t>
            </a:r>
            <a:r>
              <a:rPr lang="en-US" sz="3000" dirty="0" smtClean="0">
                <a:latin typeface="+mn-lt"/>
                <a:ea typeface="+mn-ea"/>
                <a:cs typeface="+mn-cs"/>
              </a:rPr>
              <a:t>the history of Higher Education </a:t>
            </a:r>
            <a:r>
              <a:rPr lang="en-US" sz="3000" dirty="0">
                <a:latin typeface="+mn-lt"/>
                <a:ea typeface="+mn-ea"/>
                <a:cs typeface="+mn-cs"/>
              </a:rPr>
              <a:t>has just been </a:t>
            </a:r>
            <a:r>
              <a:rPr lang="en-US" sz="3000" dirty="0" smtClean="0">
                <a:latin typeface="+mn-lt"/>
                <a:ea typeface="+mn-ea"/>
                <a:cs typeface="+mn-cs"/>
              </a:rPr>
              <a:t>announced</a:t>
            </a:r>
            <a:br>
              <a:rPr lang="en-US" sz="3000" dirty="0" smtClean="0">
                <a:latin typeface="+mn-lt"/>
                <a:ea typeface="+mn-ea"/>
                <a:cs typeface="+mn-cs"/>
              </a:rPr>
            </a:br>
            <a:r>
              <a:rPr lang="en-US" sz="3000" dirty="0">
                <a:latin typeface="+mn-lt"/>
                <a:ea typeface="+mn-ea"/>
                <a:cs typeface="+mn-cs"/>
              </a:rPr>
              <a:t/>
            </a:r>
            <a:br>
              <a:rPr lang="en-US" sz="3000" dirty="0">
                <a:latin typeface="+mn-lt"/>
                <a:ea typeface="+mn-ea"/>
                <a:cs typeface="+mn-cs"/>
              </a:rPr>
            </a:br>
            <a:r>
              <a:rPr lang="en-US" sz="3000" dirty="0" smtClean="0">
                <a:latin typeface="+mn-lt"/>
                <a:ea typeface="+mn-ea"/>
                <a:cs typeface="+mn-cs"/>
              </a:rPr>
              <a:t>- 61 Universities will see strike action</a:t>
            </a:r>
            <a:r>
              <a:rPr lang="en-US" sz="3000" dirty="0">
                <a:latin typeface="+mn-lt"/>
                <a:ea typeface="+mn-ea"/>
                <a:cs typeface="+mn-cs"/>
              </a:rPr>
              <a:t/>
            </a:r>
            <a:br>
              <a:rPr lang="en-US" sz="3000" dirty="0">
                <a:latin typeface="+mn-lt"/>
                <a:ea typeface="+mn-ea"/>
                <a:cs typeface="+mn-cs"/>
              </a:rPr>
            </a:br>
            <a:r>
              <a:rPr lang="en-US" sz="3000" dirty="0" smtClean="0">
                <a:latin typeface="+mn-lt"/>
                <a:ea typeface="+mn-ea"/>
                <a:cs typeface="+mn-cs"/>
              </a:rPr>
              <a:t/>
            </a:r>
            <a:br>
              <a:rPr lang="en-US" sz="3000" dirty="0" smtClean="0">
                <a:latin typeface="+mn-lt"/>
                <a:ea typeface="+mn-ea"/>
                <a:cs typeface="+mn-cs"/>
              </a:rPr>
            </a:br>
            <a:r>
              <a:rPr lang="en-US" sz="3000" dirty="0" smtClean="0">
                <a:latin typeface="+mn-lt"/>
                <a:ea typeface="+mn-ea"/>
                <a:cs typeface="+mn-cs"/>
              </a:rPr>
              <a:t>-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Dates: 22nd </a:t>
            </a:r>
            <a:r>
              <a:rPr lang="en-GB" sz="3000" dirty="0">
                <a:latin typeface="+mn-lt"/>
                <a:ea typeface="+mn-ea"/>
                <a:cs typeface="+mn-cs"/>
              </a:rPr>
              <a:t>and 23rd  of Feb; 26-28th Feb, 5th-8th March; 12th-16th March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  </a:t>
            </a:r>
            <a:br>
              <a:rPr lang="en-GB" sz="3000" dirty="0" smtClean="0">
                <a:latin typeface="+mn-lt"/>
                <a:ea typeface="+mn-ea"/>
                <a:cs typeface="+mn-cs"/>
              </a:rPr>
            </a:br>
            <a:r>
              <a:rPr lang="en-GB" sz="3000" dirty="0" smtClean="0">
                <a:latin typeface="+mn-lt"/>
                <a:ea typeface="+mn-ea"/>
                <a:cs typeface="+mn-cs"/>
              </a:rPr>
              <a:t>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(</a:t>
            </a:r>
            <a:r>
              <a:rPr lang="en-GB" sz="3000" dirty="0">
                <a:latin typeface="+mn-lt"/>
                <a:ea typeface="+mn-ea"/>
                <a:cs typeface="+mn-cs"/>
              </a:rPr>
              <a:t>unless employers come back to the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negotiations)</a:t>
            </a:r>
            <a:br>
              <a:rPr lang="en-GB" sz="3000" dirty="0" smtClean="0">
                <a:latin typeface="+mn-lt"/>
                <a:ea typeface="+mn-ea"/>
                <a:cs typeface="+mn-cs"/>
              </a:rPr>
            </a:br>
            <a:r>
              <a:rPr lang="en-GB" sz="3000" dirty="0">
                <a:latin typeface="+mn-lt"/>
                <a:ea typeface="+mn-ea"/>
                <a:cs typeface="+mn-cs"/>
              </a:rPr>
              <a:t/>
            </a:r>
            <a:br>
              <a:rPr lang="en-GB" sz="3000" dirty="0">
                <a:latin typeface="+mn-lt"/>
                <a:ea typeface="+mn-ea"/>
                <a:cs typeface="+mn-cs"/>
              </a:rPr>
            </a:br>
            <a:r>
              <a:rPr lang="en-GB" sz="3000" dirty="0" smtClean="0">
                <a:latin typeface="+mn-lt"/>
                <a:ea typeface="+mn-ea"/>
                <a:cs typeface="+mn-cs"/>
              </a:rPr>
              <a:t>- 88</a:t>
            </a:r>
            <a:r>
              <a:rPr lang="en-GB" sz="3000" dirty="0">
                <a:latin typeface="+mn-lt"/>
                <a:ea typeface="+mn-ea"/>
                <a:cs typeface="+mn-cs"/>
              </a:rPr>
              <a:t>% of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UCU members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who voted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backed </a:t>
            </a:r>
            <a:r>
              <a:rPr lang="en-GB" sz="3000" dirty="0">
                <a:latin typeface="+mn-lt"/>
                <a:ea typeface="+mn-ea"/>
                <a:cs typeface="+mn-cs"/>
              </a:rPr>
              <a:t>strike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action</a:t>
            </a:r>
            <a:r>
              <a:rPr lang="en-GB" sz="3000" dirty="0">
                <a:latin typeface="+mn-lt"/>
                <a:ea typeface="+mn-ea"/>
                <a:cs typeface="+mn-cs"/>
              </a:rPr>
              <a:t/>
            </a:r>
            <a:br>
              <a:rPr lang="en-GB" sz="3000" dirty="0">
                <a:latin typeface="+mn-lt"/>
                <a:ea typeface="+mn-ea"/>
                <a:cs typeface="+mn-cs"/>
              </a:rPr>
            </a:br>
            <a:r>
              <a:rPr lang="en-GB" sz="3000" dirty="0" smtClean="0">
                <a:latin typeface="+mn-lt"/>
                <a:ea typeface="+mn-ea"/>
                <a:cs typeface="+mn-cs"/>
              </a:rPr>
              <a:t/>
            </a:r>
            <a:br>
              <a:rPr lang="en-GB" sz="3000" dirty="0" smtClean="0">
                <a:latin typeface="+mn-lt"/>
                <a:ea typeface="+mn-ea"/>
                <a:cs typeface="+mn-cs"/>
              </a:rPr>
            </a:br>
            <a:r>
              <a:rPr lang="en-GB" sz="3000" dirty="0" smtClean="0">
                <a:latin typeface="+mn-lt"/>
                <a:ea typeface="+mn-ea"/>
                <a:cs typeface="+mn-cs"/>
              </a:rPr>
              <a:t>- 93</a:t>
            </a:r>
            <a:r>
              <a:rPr lang="en-GB" sz="3000" dirty="0">
                <a:latin typeface="+mn-lt"/>
                <a:ea typeface="+mn-ea"/>
                <a:cs typeface="+mn-cs"/>
              </a:rPr>
              <a:t>% backed action short of a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strike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/>
            </a:r>
            <a:br>
              <a:rPr lang="en-GB" sz="3000" dirty="0" smtClean="0">
                <a:latin typeface="+mn-lt"/>
                <a:ea typeface="+mn-ea"/>
                <a:cs typeface="+mn-cs"/>
              </a:rPr>
            </a:br>
            <a:r>
              <a:rPr lang="en-GB" sz="3000" dirty="0" smtClean="0">
                <a:latin typeface="+mn-lt"/>
                <a:ea typeface="+mn-ea"/>
                <a:cs typeface="+mn-cs"/>
              </a:rPr>
              <a:t/>
            </a:r>
            <a:br>
              <a:rPr lang="en-GB" sz="3000" dirty="0" smtClean="0">
                <a:latin typeface="+mn-lt"/>
                <a:ea typeface="+mn-ea"/>
                <a:cs typeface="+mn-cs"/>
              </a:rPr>
            </a:br>
            <a:r>
              <a:rPr lang="en-GB" sz="3000" dirty="0" smtClean="0">
                <a:latin typeface="+mn-lt"/>
                <a:ea typeface="+mn-ea"/>
                <a:cs typeface="+mn-cs"/>
              </a:rPr>
              <a:t>- T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urnout </a:t>
            </a:r>
            <a:r>
              <a:rPr lang="en-GB" sz="3000" dirty="0">
                <a:latin typeface="+mn-lt"/>
                <a:ea typeface="+mn-ea"/>
                <a:cs typeface="+mn-cs"/>
              </a:rPr>
              <a:t>was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an exceptionall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y high at </a:t>
            </a:r>
            <a:r>
              <a:rPr lang="en-GB" sz="3000" dirty="0" smtClean="0">
                <a:latin typeface="+mn-lt"/>
                <a:ea typeface="+mn-ea"/>
                <a:cs typeface="+mn-cs"/>
              </a:rPr>
              <a:t>58%</a:t>
            </a:r>
            <a:r>
              <a:rPr lang="en-GB" sz="3000" b="1" dirty="0" smtClean="0"/>
              <a:t/>
            </a:r>
            <a:br>
              <a:rPr lang="en-GB" sz="3000" b="1" dirty="0" smtClean="0"/>
            </a:br>
            <a:endParaRPr lang="en-US" sz="3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080" y="289931"/>
            <a:ext cx="2311340" cy="810705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900463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The strike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xmlns="" val="86236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8634" y="-101313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Why do we invest in pensions?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It’s impossible to predict whether I’ll die the day I retire or forty years later. So I don’t know whether I have to make my savings last for a day or for decades.</a:t>
            </a:r>
          </a:p>
          <a:p>
            <a:r>
              <a:rPr lang="en-US" dirty="0" smtClean="0"/>
              <a:t>But if you take a group of 10,000 people, you can predict pretty well how many will live to 68, how many to 88, and how many to 108.</a:t>
            </a:r>
          </a:p>
          <a:p>
            <a:r>
              <a:rPr lang="en-US" dirty="0" smtClean="0"/>
              <a:t>A big fund also allows you to smooth out ups and downs in stock market performance</a:t>
            </a:r>
          </a:p>
          <a:p>
            <a:r>
              <a:rPr lang="en-US" dirty="0" smtClean="0"/>
              <a:t>So we all agree to put an equal share of our pay into a shared fund, to ensure a stable income for ourselves in retirement.</a:t>
            </a:r>
          </a:p>
          <a:p>
            <a:r>
              <a:rPr lang="en-US" dirty="0" smtClean="0"/>
              <a:t>Our employers also contribute money for each employee, to attract staff.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30" y="156117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767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72692"/>
            <a:ext cx="8915400" cy="1981200"/>
          </a:xfrm>
        </p:spPr>
        <p:txBody>
          <a:bodyPr/>
          <a:lstStyle/>
          <a:p>
            <a:pPr algn="l" eaLnBrk="1" hangingPunct="1"/>
            <a:r>
              <a:rPr lang="en-GB" altLang="en-US" sz="6000" b="1" dirty="0"/>
              <a:t>Why are our </a:t>
            </a:r>
            <a:r>
              <a:rPr lang="en-GB" altLang="en-US" sz="6000" b="1" dirty="0" smtClean="0"/>
              <a:t>lecturers and tutors </a:t>
            </a:r>
            <a:r>
              <a:rPr lang="en-GB" altLang="en-US" sz="6000" b="1" dirty="0"/>
              <a:t>going on strike?</a:t>
            </a:r>
            <a:endParaRPr lang="en-GB" altLang="en-US" b="1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930" y="467402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903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4555" y="-101313"/>
            <a:ext cx="10515600" cy="1325563"/>
          </a:xfrm>
        </p:spPr>
        <p:txBody>
          <a:bodyPr>
            <a:noAutofit/>
          </a:bodyPr>
          <a:lstStyle/>
          <a:p>
            <a:r>
              <a:rPr lang="en-US" sz="6000" b="1" smtClean="0"/>
              <a:t>Why take action</a:t>
            </a:r>
            <a:r>
              <a:rPr lang="en-US" sz="6000" b="1" dirty="0" smtClean="0"/>
              <a:t>?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736" y="1417063"/>
            <a:ext cx="10515600" cy="4351338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en-GB" altLang="en-US" sz="3000" dirty="0"/>
              <a:t>Universities want to cut our pensions by 40%, staff will lose around £200,000 over the course of retirement</a:t>
            </a:r>
          </a:p>
          <a:p>
            <a:pPr>
              <a:buFont typeface="Wingdings" charset="2"/>
              <a:buChar char="§"/>
            </a:pPr>
            <a:endParaRPr lang="en-GB" altLang="en-US" sz="3000" dirty="0"/>
          </a:p>
          <a:p>
            <a:pPr>
              <a:buFont typeface="Wingdings" charset="2"/>
              <a:buChar char="§"/>
            </a:pPr>
            <a:r>
              <a:rPr lang="en-GB" altLang="en-US" sz="3000" dirty="0"/>
              <a:t>Staff do not want to strike – </a:t>
            </a:r>
            <a:r>
              <a:rPr lang="en-GB" altLang="en-US" sz="3000" dirty="0" smtClean="0"/>
              <a:t>we have </a:t>
            </a:r>
            <a:r>
              <a:rPr lang="en-GB" altLang="en-US" sz="3000" dirty="0"/>
              <a:t>been left no option through employers’ refusal to </a:t>
            </a:r>
            <a:r>
              <a:rPr lang="en-GB" altLang="en-US" sz="3000" dirty="0" smtClean="0"/>
              <a:t>reasonably negotiate </a:t>
            </a:r>
            <a:endParaRPr lang="en-GB" altLang="en-US" sz="3000" dirty="0"/>
          </a:p>
          <a:p>
            <a:pPr>
              <a:buFont typeface="Wingdings" charset="2"/>
              <a:buChar char="§"/>
            </a:pPr>
            <a:endParaRPr lang="en-GB" altLang="en-US" sz="3000" dirty="0"/>
          </a:p>
          <a:p>
            <a:pPr>
              <a:buFont typeface="Wingdings" charset="2"/>
              <a:buChar char="§"/>
            </a:pPr>
            <a:r>
              <a:rPr lang="en-GB" altLang="en-US" sz="3000" dirty="0"/>
              <a:t>Staff are not paid when they strike</a:t>
            </a:r>
          </a:p>
          <a:p>
            <a:pPr>
              <a:buFont typeface="Wingdings" charset="2"/>
              <a:buChar char="§"/>
            </a:pPr>
            <a:endParaRPr lang="en-GB" altLang="en-US" sz="3000" dirty="0"/>
          </a:p>
          <a:p>
            <a:pPr>
              <a:buFont typeface="Wingdings" charset="2"/>
              <a:buChar char="§"/>
            </a:pPr>
            <a:r>
              <a:rPr lang="en-GB" altLang="en-US" sz="3000" dirty="0"/>
              <a:t>We chose teaching as a profession because we love teaching and we want to carry on teaching</a:t>
            </a:r>
          </a:p>
          <a:p>
            <a:endParaRPr lang="en-US" sz="30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30" y="156117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54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195" y="-101313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The wider context</a:t>
            </a:r>
            <a:endParaRPr lang="en-US" sz="6000" b="1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30" y="156117"/>
            <a:ext cx="2311340" cy="81070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79834" y="1553251"/>
            <a:ext cx="10515600" cy="4351338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en-GB" altLang="en-US" sz="3000" dirty="0"/>
              <a:t>Pensions are deferred wages. We pay into them every month.</a:t>
            </a:r>
          </a:p>
          <a:p>
            <a:pPr>
              <a:buFont typeface="Wingdings" charset="2"/>
              <a:buChar char="§"/>
            </a:pPr>
            <a:r>
              <a:rPr lang="en-GB" altLang="en-US" sz="3000" dirty="0"/>
              <a:t>Universities rely on recruiting </a:t>
            </a:r>
            <a:r>
              <a:rPr lang="en-GB" altLang="en-US" sz="3000" dirty="0" smtClean="0"/>
              <a:t>excellent staff </a:t>
            </a:r>
            <a:r>
              <a:rPr lang="en-GB" altLang="en-US" sz="3000" dirty="0" smtClean="0"/>
              <a:t>with good morale to </a:t>
            </a:r>
            <a:r>
              <a:rPr lang="en-GB" altLang="en-US" sz="3000" dirty="0"/>
              <a:t>deliver high quality education</a:t>
            </a:r>
          </a:p>
          <a:p>
            <a:pPr>
              <a:buFont typeface="Wingdings" charset="2"/>
              <a:buChar char="§"/>
            </a:pPr>
            <a:r>
              <a:rPr lang="en-GB" altLang="en-US" sz="3000" dirty="0" smtClean="0"/>
              <a:t>Management </a:t>
            </a:r>
            <a:r>
              <a:rPr lang="en-GB" altLang="en-US" sz="3000" dirty="0"/>
              <a:t>of universities increasingly focus on profit rather than quality of education</a:t>
            </a:r>
            <a:r>
              <a:rPr lang="en-US" altLang="en-US" sz="3000" dirty="0"/>
              <a:t> </a:t>
            </a:r>
          </a:p>
          <a:p>
            <a:pPr>
              <a:buFont typeface="Wingdings" charset="2"/>
              <a:buChar char="§"/>
            </a:pPr>
            <a:r>
              <a:rPr lang="en-US" altLang="en-US" sz="3000" dirty="0"/>
              <a:t>Salaries for those at the very top (management) have grown </a:t>
            </a:r>
            <a:r>
              <a:rPr lang="en-GB" altLang="en-US" sz="3000" dirty="0"/>
              <a:t>disproportionately to other staff</a:t>
            </a:r>
          </a:p>
          <a:p>
            <a:pPr>
              <a:buFont typeface="Wingdings" charset="2"/>
              <a:buChar char="§"/>
            </a:pPr>
            <a:r>
              <a:rPr lang="en-GB" altLang="en-US" sz="3000" dirty="0" smtClean="0"/>
              <a:t>There is </a:t>
            </a:r>
            <a:r>
              <a:rPr lang="en-GB" altLang="en-US" sz="3000" dirty="0"/>
              <a:t>a £1.1 billion surplus in </a:t>
            </a:r>
            <a:r>
              <a:rPr lang="en-GB" altLang="en-US" sz="3000" dirty="0" smtClean="0"/>
              <a:t>Higher Education nationally</a:t>
            </a:r>
            <a:endParaRPr lang="en-GB" altLang="en-US" sz="3000" dirty="0"/>
          </a:p>
          <a:p>
            <a:pPr>
              <a:buFont typeface="Wingdings" charset="2"/>
              <a:buChar char="§"/>
            </a:pPr>
            <a:r>
              <a:rPr lang="en-GB" altLang="en-US" sz="3000" dirty="0"/>
              <a:t>Employers have £10 billion in </a:t>
            </a:r>
            <a:r>
              <a:rPr lang="en-GB" altLang="en-US" sz="3000" dirty="0" smtClean="0"/>
              <a:t>reserves – they can afford contributions</a:t>
            </a:r>
            <a:endParaRPr lang="en-GB" alt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67937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106" y="-209491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What can you expect?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646" y="1558476"/>
            <a:ext cx="11106614" cy="5475249"/>
          </a:xfrm>
        </p:spPr>
        <p:txBody>
          <a:bodyPr>
            <a:normAutofit/>
          </a:bodyPr>
          <a:lstStyle/>
          <a:p>
            <a:r>
              <a:rPr lang="en-US" sz="3000" dirty="0"/>
              <a:t>All activities during </a:t>
            </a:r>
            <a:r>
              <a:rPr lang="en-US" sz="3000" dirty="0" smtClean="0"/>
              <a:t>the strike </a:t>
            </a:r>
            <a:r>
              <a:rPr lang="en-US" sz="3000" dirty="0"/>
              <a:t>action are potentially at risk. </a:t>
            </a:r>
            <a:endParaRPr lang="en-US" sz="3000" dirty="0" smtClean="0"/>
          </a:p>
          <a:p>
            <a:endParaRPr lang="en-US" sz="3000" dirty="0"/>
          </a:p>
          <a:p>
            <a:r>
              <a:rPr lang="en-US" sz="3000" dirty="0" smtClean="0"/>
              <a:t>Teaching will be cancelled on strike days</a:t>
            </a:r>
            <a:r>
              <a:rPr lang="en-US" sz="3000" dirty="0"/>
              <a:t> </a:t>
            </a:r>
          </a:p>
          <a:p>
            <a:endParaRPr lang="en-US" sz="3000" dirty="0" smtClean="0"/>
          </a:p>
          <a:p>
            <a:r>
              <a:rPr lang="en-US" sz="3000" dirty="0" smtClean="0"/>
              <a:t>Other activities such as emailing and marking </a:t>
            </a:r>
            <a:r>
              <a:rPr lang="en-US" sz="3000" dirty="0" smtClean="0"/>
              <a:t>will also </a:t>
            </a:r>
            <a:r>
              <a:rPr lang="en-US" sz="3000" dirty="0" smtClean="0"/>
              <a:t>be delayed</a:t>
            </a:r>
            <a:endParaRPr lang="en-US" sz="3000" dirty="0"/>
          </a:p>
          <a:p>
            <a:endParaRPr lang="en-US" sz="3000" dirty="0" smtClean="0"/>
          </a:p>
          <a:p>
            <a:r>
              <a:rPr lang="en-US" sz="3000" dirty="0" smtClean="0"/>
              <a:t>We want to teach, so look out for teach-outs where we’ll be offering education for free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047" y="47939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727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72692"/>
            <a:ext cx="8915400" cy="19812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6000" b="1" dirty="0" smtClean="0"/>
              <a:t>Pensions are a quality education issue</a:t>
            </a:r>
            <a:endParaRPr lang="en-GB" altLang="en-US" sz="6000" b="1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930" y="467402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917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8234" y="561469"/>
            <a:ext cx="10584366" cy="609020"/>
          </a:xfrm>
        </p:spPr>
        <p:txBody>
          <a:bodyPr>
            <a:noAutofit/>
          </a:bodyPr>
          <a:lstStyle/>
          <a:p>
            <a:r>
              <a:rPr lang="en-GB" sz="6000" b="1" dirty="0" smtClean="0"/>
              <a:t>Staff and students: united for education 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196" y="1692613"/>
            <a:ext cx="11841804" cy="5165387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§"/>
            </a:pPr>
            <a:r>
              <a:rPr lang="en-GB" altLang="en-US" sz="3000" dirty="0"/>
              <a:t>Lecturing staff have resisted increases in tuition fees, individually and collectively as a union, alongside </a:t>
            </a:r>
            <a:r>
              <a:rPr lang="en-GB" altLang="en-US" sz="3000" dirty="0" smtClean="0"/>
              <a:t>students</a:t>
            </a:r>
          </a:p>
          <a:p>
            <a:pPr>
              <a:buFont typeface="Wingdings" charset="2"/>
              <a:buChar char="§"/>
            </a:pPr>
            <a:endParaRPr lang="en-GB" altLang="en-US" sz="3000" dirty="0"/>
          </a:p>
          <a:p>
            <a:pPr>
              <a:buFont typeface="Wingdings" charset="2"/>
              <a:buChar char="§"/>
            </a:pPr>
            <a:r>
              <a:rPr lang="en-GB" altLang="en-US" sz="3000" dirty="0"/>
              <a:t>Fees have increased, but </a:t>
            </a:r>
            <a:r>
              <a:rPr lang="en-GB" altLang="en-US" sz="3000" dirty="0" smtClean="0"/>
              <a:t>staff </a:t>
            </a:r>
            <a:r>
              <a:rPr lang="en-GB" altLang="en-US" sz="3000" dirty="0"/>
              <a:t>pay has gone </a:t>
            </a:r>
            <a:r>
              <a:rPr lang="en-GB" altLang="en-US" sz="3000" dirty="0" smtClean="0"/>
              <a:t>down in real terms</a:t>
            </a:r>
          </a:p>
          <a:p>
            <a:pPr>
              <a:buFont typeface="Wingdings" charset="2"/>
              <a:buChar char="§"/>
            </a:pPr>
            <a:endParaRPr lang="en-GB" altLang="en-US" sz="3000" dirty="0"/>
          </a:p>
          <a:p>
            <a:pPr>
              <a:buFont typeface="Wingdings" charset="2"/>
              <a:buChar char="§"/>
            </a:pPr>
            <a:r>
              <a:rPr lang="en-GB" altLang="en-US" sz="3000" dirty="0"/>
              <a:t>£10 billion in reserves is students’ fees which are not being paid to retain high quality </a:t>
            </a:r>
            <a:r>
              <a:rPr lang="en-GB" altLang="en-US" sz="3000" dirty="0" smtClean="0"/>
              <a:t>staff</a:t>
            </a:r>
          </a:p>
          <a:p>
            <a:pPr>
              <a:buFont typeface="Wingdings" charset="2"/>
              <a:buChar char="§"/>
            </a:pPr>
            <a:r>
              <a:rPr lang="en-GB" altLang="en-US" sz="3000" dirty="0" smtClean="0"/>
              <a:t>Many VCs have already left the USS scheme and will not be affected by these changes</a:t>
            </a:r>
            <a:endParaRPr lang="en-GB" altLang="en-US" sz="3000" dirty="0"/>
          </a:p>
          <a:p>
            <a:pPr>
              <a:buFont typeface="Wingdings" charset="2"/>
              <a:buChar char="§"/>
            </a:pPr>
            <a:endParaRPr lang="en-GB" altLang="en-US" sz="3000" dirty="0" smtClean="0"/>
          </a:p>
          <a:p>
            <a:pPr>
              <a:buFont typeface="Wingdings" charset="2"/>
              <a:buChar char="§"/>
            </a:pPr>
            <a:r>
              <a:rPr lang="en-GB" altLang="en-US" sz="3000" dirty="0" smtClean="0"/>
              <a:t>Staff </a:t>
            </a:r>
            <a:r>
              <a:rPr lang="en-GB" altLang="en-US" sz="3000" dirty="0"/>
              <a:t>conditions and students’ </a:t>
            </a:r>
            <a:r>
              <a:rPr lang="en-GB" altLang="en-US" sz="3000" dirty="0" smtClean="0"/>
              <a:t>experiences </a:t>
            </a:r>
            <a:r>
              <a:rPr lang="en-GB" altLang="en-US" sz="3000" dirty="0"/>
              <a:t>intimately linked</a:t>
            </a:r>
          </a:p>
          <a:p>
            <a:endParaRPr lang="en-GB" sz="3000" dirty="0" smtClean="0"/>
          </a:p>
          <a:p>
            <a:endParaRPr lang="en-US" sz="30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30" y="156117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325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8234" y="561469"/>
            <a:ext cx="10584366" cy="609020"/>
          </a:xfrm>
        </p:spPr>
        <p:txBody>
          <a:bodyPr>
            <a:noAutofit/>
          </a:bodyPr>
          <a:lstStyle/>
          <a:p>
            <a:r>
              <a:rPr lang="en-GB" sz="6000" b="1" dirty="0" smtClean="0"/>
              <a:t>Staff and students: united for education 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970" y="1826876"/>
            <a:ext cx="11812176" cy="5167312"/>
          </a:xfrm>
        </p:spPr>
        <p:txBody>
          <a:bodyPr>
            <a:normAutofit/>
          </a:bodyPr>
          <a:lstStyle/>
          <a:p>
            <a:r>
              <a:rPr lang="en-GB" sz="3000" dirty="0"/>
              <a:t>NUS has expressed support for the action and has issued guidance to students concerned about the issue:</a:t>
            </a:r>
          </a:p>
          <a:p>
            <a:endParaRPr lang="en-GB" sz="2400" dirty="0"/>
          </a:p>
          <a:p>
            <a:pPr lvl="1"/>
            <a:r>
              <a:rPr lang="en-GB" sz="3000" dirty="0"/>
              <a:t>See: </a:t>
            </a:r>
            <a:r>
              <a:rPr lang="en-GB" sz="3000" dirty="0">
                <a:hlinkClick r:id="rId2"/>
              </a:rPr>
              <a:t>https://www.ucu.org.uk/article/9247/Joint-NUSUCU-statement-on-USS-action</a:t>
            </a:r>
            <a:endParaRPr lang="en-GB" sz="3000" dirty="0"/>
          </a:p>
          <a:p>
            <a:pPr lvl="1"/>
            <a:endParaRPr lang="en-GB" dirty="0"/>
          </a:p>
          <a:p>
            <a:r>
              <a:rPr lang="en-GB" sz="3000" dirty="0"/>
              <a:t>In the event of disruption you are entitled to complain and potentially to claim financial </a:t>
            </a:r>
            <a:r>
              <a:rPr lang="en-GB" sz="3000" dirty="0" smtClean="0"/>
              <a:t>compensation - </a:t>
            </a:r>
            <a:r>
              <a:rPr lang="en-GB" sz="3000" dirty="0"/>
              <a:t>useful article: </a:t>
            </a:r>
            <a:r>
              <a:rPr lang="en-GB" sz="3000" dirty="0">
                <a:hlinkClick r:id="rId3"/>
              </a:rPr>
              <a:t>http://www.thenationalstudent.com/Opinion/2018-01-30/university_lecturers_are_going_on_strike_and_students_should_get_a_refund.html</a:t>
            </a:r>
            <a:endParaRPr lang="en-GB" sz="3000" dirty="0"/>
          </a:p>
          <a:p>
            <a:endParaRPr lang="en-GB" sz="3000" dirty="0" smtClean="0"/>
          </a:p>
          <a:p>
            <a:endParaRPr lang="en-US" sz="30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30" y="156117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11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72692"/>
            <a:ext cx="8915400" cy="19812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6000" b="1" dirty="0" smtClean="0"/>
              <a:t>What can you do?</a:t>
            </a:r>
            <a:endParaRPr lang="en-GB" altLang="en-US" sz="6000" b="1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930" y="467402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96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791" y="1150705"/>
            <a:ext cx="10584366" cy="60902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What you can do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791" y="1943608"/>
            <a:ext cx="11098311" cy="5167312"/>
          </a:xfrm>
        </p:spPr>
        <p:txBody>
          <a:bodyPr>
            <a:normAutofit/>
          </a:bodyPr>
          <a:lstStyle/>
          <a:p>
            <a:pPr marL="342900" indent="-342900">
              <a:defRPr/>
            </a:pPr>
            <a:r>
              <a:rPr lang="en-GB" b="1" dirty="0">
                <a:ea typeface="ＭＳ Ｐゴシック" charset="0"/>
              </a:rPr>
              <a:t>Write to the Vice Chancellor of the </a:t>
            </a:r>
            <a:r>
              <a:rPr lang="en-GB" b="1" dirty="0" smtClean="0">
                <a:ea typeface="ＭＳ Ｐゴシック" charset="0"/>
              </a:rPr>
              <a:t>University</a:t>
            </a:r>
          </a:p>
          <a:p>
            <a:pPr marL="800100" lvl="1" indent="-342900">
              <a:defRPr/>
            </a:pPr>
            <a:r>
              <a:rPr lang="en-GB" dirty="0" smtClean="0">
                <a:ea typeface="ＭＳ Ｐゴシック" charset="0"/>
              </a:rPr>
              <a:t>Tell </a:t>
            </a:r>
            <a:r>
              <a:rPr lang="en-GB" dirty="0">
                <a:ea typeface="ＭＳ Ｐゴシック" charset="0"/>
              </a:rPr>
              <a:t>him that you support your teaching and support staff and that you want a refund for missed </a:t>
            </a:r>
            <a:r>
              <a:rPr lang="en-GB" dirty="0" smtClean="0">
                <a:ea typeface="ＭＳ Ｐゴシック" charset="0"/>
              </a:rPr>
              <a:t>teaching</a:t>
            </a:r>
          </a:p>
          <a:p>
            <a:pPr marL="800100" lvl="1" indent="-342900">
              <a:defRPr/>
            </a:pPr>
            <a:r>
              <a:rPr lang="en-GB" dirty="0"/>
              <a:t>Ask him to follow the example of other VCs across the </a:t>
            </a:r>
            <a:r>
              <a:rPr lang="en-GB" dirty="0" smtClean="0"/>
              <a:t>country who have contested the grounds of this pension reform</a:t>
            </a:r>
          </a:p>
          <a:p>
            <a:pPr marL="800100" lvl="1" indent="-342900">
              <a:defRPr/>
            </a:pPr>
            <a:r>
              <a:rPr lang="en-GB" dirty="0" smtClean="0">
                <a:hlinkClick r:id="rId2"/>
              </a:rPr>
              <a:t>vicechancellor@leeds.ac.uk</a:t>
            </a:r>
            <a:r>
              <a:rPr lang="en-GB" dirty="0"/>
              <a:t> </a:t>
            </a:r>
            <a:r>
              <a:rPr lang="en-GB" dirty="0" smtClean="0"/>
              <a:t>(</a:t>
            </a:r>
            <a:r>
              <a:rPr lang="en-GB" dirty="0" smtClean="0"/>
              <a:t>we </a:t>
            </a:r>
            <a:r>
              <a:rPr lang="en-GB" dirty="0"/>
              <a:t>suggest you copy in </a:t>
            </a:r>
            <a:r>
              <a:rPr lang="en-GB" dirty="0">
                <a:hlinkClick r:id="rId3"/>
              </a:rPr>
              <a:t>ucu@leeds.ac.uk</a:t>
            </a:r>
            <a:r>
              <a:rPr lang="en-GB" dirty="0" smtClean="0"/>
              <a:t>)</a:t>
            </a:r>
            <a:endParaRPr lang="en-GB" dirty="0">
              <a:ea typeface="ＭＳ Ｐゴシック" charset="0"/>
            </a:endParaRPr>
          </a:p>
          <a:p>
            <a:pPr marL="342900" indent="-342900">
              <a:defRPr/>
            </a:pPr>
            <a:r>
              <a:rPr lang="en-GB" b="1" dirty="0" smtClean="0">
                <a:ea typeface="ＭＳ Ｐゴシック" charset="0"/>
              </a:rPr>
              <a:t>Do </a:t>
            </a:r>
            <a:r>
              <a:rPr lang="en-GB" b="1" dirty="0">
                <a:ea typeface="ＭＳ Ｐゴシック" charset="0"/>
              </a:rPr>
              <a:t>not cross a picket </a:t>
            </a:r>
            <a:r>
              <a:rPr lang="en-GB" b="1" dirty="0" smtClean="0">
                <a:ea typeface="ＭＳ Ｐゴシック" charset="0"/>
              </a:rPr>
              <a:t>line</a:t>
            </a:r>
            <a:endParaRPr lang="en-GB" b="1" dirty="0">
              <a:ea typeface="ＭＳ Ｐゴシック" charset="0"/>
            </a:endParaRPr>
          </a:p>
          <a:p>
            <a:pPr marL="800100" lvl="1" indent="-342900">
              <a:defRPr/>
            </a:pPr>
            <a:r>
              <a:rPr lang="en-GB" dirty="0">
                <a:ea typeface="ＭＳ Ｐゴシック" charset="0"/>
              </a:rPr>
              <a:t>During a strike workers temporarily stop work, to make visible the hard work they do every </a:t>
            </a:r>
            <a:r>
              <a:rPr lang="en-GB" dirty="0" smtClean="0">
                <a:ea typeface="ＭＳ Ｐゴシック" charset="0"/>
              </a:rPr>
              <a:t>day</a:t>
            </a:r>
            <a:endParaRPr lang="en-GB" dirty="0">
              <a:ea typeface="ＭＳ Ｐゴシック" charset="0"/>
            </a:endParaRPr>
          </a:p>
          <a:p>
            <a:pPr marL="800100" lvl="1" indent="-342900">
              <a:defRPr/>
            </a:pPr>
            <a:r>
              <a:rPr lang="en-GB" dirty="0">
                <a:ea typeface="ＭＳ Ｐゴシック" charset="0"/>
              </a:rPr>
              <a:t>Picket line is </a:t>
            </a:r>
            <a:r>
              <a:rPr lang="en-GB" dirty="0" smtClean="0">
                <a:ea typeface="ＭＳ Ｐゴシック" charset="0"/>
              </a:rPr>
              <a:t>a symbolic </a:t>
            </a:r>
            <a:r>
              <a:rPr lang="en-GB" dirty="0">
                <a:ea typeface="ＭＳ Ｐゴシック" charset="0"/>
              </a:rPr>
              <a:t>act, show support by not </a:t>
            </a:r>
            <a:r>
              <a:rPr lang="en-GB" dirty="0" smtClean="0">
                <a:ea typeface="ＭＳ Ｐゴシック" charset="0"/>
              </a:rPr>
              <a:t>crossing it</a:t>
            </a:r>
            <a:endParaRPr lang="en-GB" dirty="0">
              <a:ea typeface="ＭＳ Ｐゴシック" charset="0"/>
            </a:endParaRPr>
          </a:p>
          <a:p>
            <a:endParaRPr lang="en-GB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30" y="156117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764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259" y="357802"/>
            <a:ext cx="10584366" cy="609020"/>
          </a:xfrm>
        </p:spPr>
        <p:txBody>
          <a:bodyPr>
            <a:noAutofit/>
          </a:bodyPr>
          <a:lstStyle/>
          <a:p>
            <a:r>
              <a:rPr lang="en-GB" sz="4000" b="1" dirty="0" smtClean="0"/>
              <a:t>What </a:t>
            </a:r>
            <a:r>
              <a:rPr lang="en-GB" sz="4000" b="1" dirty="0" smtClean="0"/>
              <a:t>else </a:t>
            </a:r>
            <a:r>
              <a:rPr lang="en-GB" sz="4000" b="1" dirty="0" smtClean="0"/>
              <a:t>can </a:t>
            </a:r>
            <a:r>
              <a:rPr lang="en-GB" sz="4000" b="1" dirty="0" smtClean="0"/>
              <a:t>you do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824" y="1496135"/>
            <a:ext cx="11812176" cy="5167312"/>
          </a:xfrm>
        </p:spPr>
        <p:txBody>
          <a:bodyPr>
            <a:normAutofit/>
          </a:bodyPr>
          <a:lstStyle/>
          <a:p>
            <a:pPr marL="342900" indent="-342900">
              <a:defRPr/>
            </a:pPr>
            <a:r>
              <a:rPr lang="en-GB" b="1" dirty="0">
                <a:ea typeface="ＭＳ Ｐゴシック" charset="0"/>
              </a:rPr>
              <a:t>Write to your lecturers, tell them that they have your support</a:t>
            </a:r>
          </a:p>
          <a:p>
            <a:pPr marL="342900" indent="-342900">
              <a:defRPr/>
            </a:pPr>
            <a:endParaRPr lang="en-GB" dirty="0">
              <a:ea typeface="ＭＳ Ｐゴシック" charset="0"/>
            </a:endParaRPr>
          </a:p>
          <a:p>
            <a:pPr marL="342900" indent="-342900">
              <a:defRPr/>
            </a:pPr>
            <a:r>
              <a:rPr lang="en-GB" b="1" dirty="0">
                <a:ea typeface="ＭＳ Ｐゴシック" charset="0"/>
              </a:rPr>
              <a:t>Tell other students to support the strike</a:t>
            </a:r>
          </a:p>
          <a:p>
            <a:pPr marL="342900" indent="-342900">
              <a:defRPr/>
            </a:pPr>
            <a:endParaRPr lang="en-GB" dirty="0">
              <a:ea typeface="ＭＳ Ｐゴシック" charset="0"/>
            </a:endParaRPr>
          </a:p>
          <a:p>
            <a:pPr marL="342900" indent="-342900">
              <a:defRPr/>
            </a:pPr>
            <a:r>
              <a:rPr lang="en-GB" b="1" dirty="0">
                <a:ea typeface="ＭＳ Ｐゴシック" charset="0"/>
              </a:rPr>
              <a:t>Join the National Campaign Against Fees and Cuts (NCAFC) </a:t>
            </a:r>
          </a:p>
          <a:p>
            <a:pPr marL="342900" indent="-342900">
              <a:defRPr/>
            </a:pPr>
            <a:endParaRPr lang="en-GB" b="1" dirty="0" smtClean="0">
              <a:ea typeface="ＭＳ Ｐゴシック" charset="0"/>
            </a:endParaRPr>
          </a:p>
          <a:p>
            <a:r>
              <a:rPr lang="en-GB" b="1" dirty="0"/>
              <a:t>Lobby </a:t>
            </a:r>
            <a:r>
              <a:rPr lang="en-GB" b="1" dirty="0" smtClean="0"/>
              <a:t>your student union (LUU) to </a:t>
            </a:r>
            <a:r>
              <a:rPr lang="en-GB" b="1" dirty="0" smtClean="0"/>
              <a:t>support the teachers</a:t>
            </a:r>
          </a:p>
          <a:p>
            <a:endParaRPr lang="en-GB" sz="2800" b="1" dirty="0"/>
          </a:p>
          <a:p>
            <a:pPr marL="228600" lvl="1">
              <a:spcBef>
                <a:spcPts val="1000"/>
              </a:spcBef>
            </a:pPr>
            <a:r>
              <a:rPr lang="en-GB" sz="2800" b="1" dirty="0" smtClean="0"/>
              <a:t>UCU </a:t>
            </a:r>
            <a:r>
              <a:rPr lang="en-GB" sz="2800" b="1" dirty="0"/>
              <a:t>has prepared a video on the dispute </a:t>
            </a:r>
            <a:r>
              <a:rPr lang="en-GB" sz="2800" b="1" dirty="0" smtClean="0"/>
              <a:t>– please share </a:t>
            </a:r>
            <a:r>
              <a:rPr lang="en-GB" sz="2800" b="1" dirty="0"/>
              <a:t>it </a:t>
            </a:r>
            <a:r>
              <a:rPr lang="en-GB" sz="2800" b="1" dirty="0">
                <a:hlinkClick r:id="rId2"/>
              </a:rPr>
              <a:t>https://</a:t>
            </a:r>
            <a:r>
              <a:rPr lang="en-GB" sz="2800" b="1" dirty="0" smtClean="0">
                <a:hlinkClick r:id="rId2"/>
              </a:rPr>
              <a:t>www.ucu.org.uk/article/9309/Strike-message-to-students</a:t>
            </a:r>
            <a:r>
              <a:rPr lang="en-GB" sz="2800" b="1" dirty="0" smtClean="0"/>
              <a:t> </a:t>
            </a:r>
            <a:endParaRPr lang="en-GB" b="1" dirty="0">
              <a:ea typeface="ＭＳ Ｐゴシック" charset="0"/>
            </a:endParaRPr>
          </a:p>
          <a:p>
            <a:pPr marL="342900" indent="-342900">
              <a:defRPr/>
            </a:pPr>
            <a:endParaRPr lang="en-GB" dirty="0">
              <a:ea typeface="ＭＳ Ｐゴシック" charset="0"/>
            </a:endParaRPr>
          </a:p>
          <a:p>
            <a:endParaRPr lang="en-GB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30" y="156117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2090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259" y="357802"/>
            <a:ext cx="10584366" cy="609020"/>
          </a:xfrm>
        </p:spPr>
        <p:txBody>
          <a:bodyPr>
            <a:noAutofit/>
          </a:bodyPr>
          <a:lstStyle/>
          <a:p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459" y="1437769"/>
            <a:ext cx="11449010" cy="5167312"/>
          </a:xfrm>
        </p:spPr>
        <p:txBody>
          <a:bodyPr>
            <a:normAutofit/>
          </a:bodyPr>
          <a:lstStyle/>
          <a:p>
            <a:pPr algn="ctr">
              <a:defRPr/>
            </a:pPr>
            <a:endParaRPr lang="en-GB" b="1" dirty="0" smtClean="0">
              <a:ea typeface="ＭＳ Ｐゴシック" charset="0"/>
            </a:endParaRPr>
          </a:p>
          <a:p>
            <a:pPr algn="ctr">
              <a:defRPr/>
            </a:pPr>
            <a:endParaRPr lang="en-GB" b="1" dirty="0">
              <a:ea typeface="ＭＳ Ｐゴシック" charset="0"/>
            </a:endParaRPr>
          </a:p>
          <a:p>
            <a:pPr marL="0" indent="0" algn="ctr">
              <a:buNone/>
              <a:defRPr/>
            </a:pPr>
            <a:r>
              <a:rPr lang="en-GB" sz="5000" b="1" dirty="0" smtClean="0">
                <a:ea typeface="ＭＳ Ｐゴシック" charset="0"/>
              </a:rPr>
              <a:t>With </a:t>
            </a:r>
            <a:r>
              <a:rPr lang="en-GB" sz="5000" b="1" dirty="0">
                <a:ea typeface="ＭＳ Ｐゴシック" charset="0"/>
              </a:rPr>
              <a:t>enough pressure from staff and students, the University management will come back to negotiate and we can carry on teaching and </a:t>
            </a:r>
            <a:r>
              <a:rPr lang="en-GB" sz="5000" b="1" dirty="0" smtClean="0">
                <a:ea typeface="ＭＳ Ｐゴシック" charset="0"/>
              </a:rPr>
              <a:t>learning</a:t>
            </a:r>
            <a:endParaRPr lang="en-GB" sz="5000" b="1" dirty="0">
              <a:ea typeface="ＭＳ Ｐゴシック" charset="0"/>
            </a:endParaRPr>
          </a:p>
          <a:p>
            <a:pPr marL="342900" indent="-342900">
              <a:defRPr/>
            </a:pPr>
            <a:endParaRPr lang="en-GB" dirty="0">
              <a:ea typeface="ＭＳ Ｐゴシック" charset="0"/>
            </a:endParaRPr>
          </a:p>
          <a:p>
            <a:endParaRPr lang="en-GB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30" y="156117"/>
            <a:ext cx="2311340" cy="8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8212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570</Words>
  <Application>Microsoft Office PowerPoint</Application>
  <PresentationFormat>Custom</PresentationFormat>
  <Paragraphs>76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Message to students   Planned Industrial Action: USS pension dispute</vt:lpstr>
      <vt:lpstr>- Longest strike in the history of Higher Education has just been announced  - 61 Universities will see strike action  - Dates: 22nd and 23rd  of Feb; 26-28th Feb, 5th-8th March; 12th-16th March      (unless employers come back to the negotiations)  - 88% of UCU members who voted backed strike action  - 93% backed action short of a strike   - Turnout was an exceptionally high at 58% </vt:lpstr>
      <vt:lpstr>Why do we invest in pensions?</vt:lpstr>
      <vt:lpstr>Why are our lecturers and tutors going on strike?</vt:lpstr>
      <vt:lpstr>Why take action?</vt:lpstr>
      <vt:lpstr>The wider context</vt:lpstr>
      <vt:lpstr>What can you expect?</vt:lpstr>
      <vt:lpstr>Pensions are a quality education issue</vt:lpstr>
      <vt:lpstr>Staff and students: united for education </vt:lpstr>
      <vt:lpstr>Staff and students: united for education </vt:lpstr>
      <vt:lpstr>What can you do?</vt:lpstr>
      <vt:lpstr>What you can do</vt:lpstr>
      <vt:lpstr>What else can you do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Gabriella Alberti</dc:creator>
  <cp:lastModifiedBy>Ben Plumpton</cp:lastModifiedBy>
  <cp:revision>82</cp:revision>
  <dcterms:created xsi:type="dcterms:W3CDTF">2018-02-04T16:38:01Z</dcterms:created>
  <dcterms:modified xsi:type="dcterms:W3CDTF">2018-02-07T00:14:14Z</dcterms:modified>
</cp:coreProperties>
</file>