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9"/>
  </p:notesMasterIdLst>
  <p:sldIdLst>
    <p:sldId id="265" r:id="rId2"/>
    <p:sldId id="270" r:id="rId3"/>
    <p:sldId id="256" r:id="rId4"/>
    <p:sldId id="268" r:id="rId5"/>
    <p:sldId id="266" r:id="rId6"/>
    <p:sldId id="267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3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59652" autoAdjust="0"/>
  </p:normalViewPr>
  <p:slideViewPr>
    <p:cSldViewPr snapToGrid="0" snapToObjects="1">
      <p:cViewPr varScale="1">
        <p:scale>
          <a:sx n="65" d="100"/>
          <a:sy n="65" d="100"/>
        </p:scale>
        <p:origin x="19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20AD03-2706-ED41-89FB-48AFB3D0CACA}" type="doc">
      <dgm:prSet loTypeId="urn:microsoft.com/office/officeart/2005/8/layout/process1" loCatId="" qsTypeId="urn:microsoft.com/office/officeart/2005/8/quickstyle/simple1" qsCatId="simple" csTypeId="urn:microsoft.com/office/officeart/2005/8/colors/colorful5" csCatId="colorful" phldr="1"/>
      <dgm:spPr/>
    </dgm:pt>
    <dgm:pt modelId="{95D2EF1D-20CC-8F49-925E-6BD2DA94847D}">
      <dgm:prSet phldrT="[Text]"/>
      <dgm:spPr/>
      <dgm:t>
        <a:bodyPr/>
        <a:lstStyle/>
        <a:p>
          <a:r>
            <a:rPr lang="en-US" dirty="0"/>
            <a:t>USS Strikes Feb/March 2018</a:t>
          </a:r>
        </a:p>
      </dgm:t>
    </dgm:pt>
    <dgm:pt modelId="{189ABD4D-8456-5142-ACAF-0D749EBD5C6D}" type="parTrans" cxnId="{97DF79B9-D84B-774F-A536-842E6F542B66}">
      <dgm:prSet/>
      <dgm:spPr/>
      <dgm:t>
        <a:bodyPr/>
        <a:lstStyle/>
        <a:p>
          <a:endParaRPr lang="en-US"/>
        </a:p>
      </dgm:t>
    </dgm:pt>
    <dgm:pt modelId="{BFBC4BC2-2B44-2445-9AE8-79720628C6FF}" type="sibTrans" cxnId="{97DF79B9-D84B-774F-A536-842E6F542B66}">
      <dgm:prSet/>
      <dgm:spPr/>
      <dgm:t>
        <a:bodyPr/>
        <a:lstStyle/>
        <a:p>
          <a:endParaRPr lang="en-US"/>
        </a:p>
      </dgm:t>
    </dgm:pt>
    <dgm:pt modelId="{97760418-2C02-6143-BB96-AF345A41E76F}">
      <dgm:prSet phldrT="[Text]"/>
      <dgm:spPr/>
      <dgm:t>
        <a:bodyPr/>
        <a:lstStyle/>
        <a:p>
          <a:r>
            <a:rPr lang="en-US" dirty="0"/>
            <a:t>USS and Fair Pay Strikes </a:t>
          </a:r>
          <a:r>
            <a:rPr lang="en-US" dirty="0" smtClean="0"/>
            <a:t>Nov/Dec </a:t>
          </a:r>
          <a:r>
            <a:rPr lang="en-US" dirty="0"/>
            <a:t>2019</a:t>
          </a:r>
        </a:p>
      </dgm:t>
    </dgm:pt>
    <dgm:pt modelId="{0E6F7EB9-9283-C745-AF75-B836BE3FE49C}" type="parTrans" cxnId="{DA5AEF78-A61B-7E47-A0B7-F041FE5B771A}">
      <dgm:prSet/>
      <dgm:spPr/>
      <dgm:t>
        <a:bodyPr/>
        <a:lstStyle/>
        <a:p>
          <a:endParaRPr lang="en-US"/>
        </a:p>
      </dgm:t>
    </dgm:pt>
    <dgm:pt modelId="{D35651AF-590C-A847-8379-F79099C27615}" type="sibTrans" cxnId="{DA5AEF78-A61B-7E47-A0B7-F041FE5B771A}">
      <dgm:prSet/>
      <dgm:spPr/>
      <dgm:t>
        <a:bodyPr/>
        <a:lstStyle/>
        <a:p>
          <a:endParaRPr lang="en-US"/>
        </a:p>
      </dgm:t>
    </dgm:pt>
    <dgm:pt modelId="{8EEF9967-96B1-3D4A-8AB6-87450DAE1C87}">
      <dgm:prSet phldrT="[Text]"/>
      <dgm:spPr/>
      <dgm:t>
        <a:bodyPr/>
        <a:lstStyle/>
        <a:p>
          <a:r>
            <a:rPr lang="en-US" dirty="0"/>
            <a:t>USS and Fair Pay Strikes Feb/March 2020</a:t>
          </a:r>
        </a:p>
      </dgm:t>
    </dgm:pt>
    <dgm:pt modelId="{95A16655-521F-944C-9E16-85B9A320A10E}" type="parTrans" cxnId="{0AD04BA7-F602-4340-8517-485B889A52DE}">
      <dgm:prSet/>
      <dgm:spPr/>
      <dgm:t>
        <a:bodyPr/>
        <a:lstStyle/>
        <a:p>
          <a:endParaRPr lang="en-US"/>
        </a:p>
      </dgm:t>
    </dgm:pt>
    <dgm:pt modelId="{7A9B7005-29E2-0A4E-AB48-89C6B54164F9}" type="sibTrans" cxnId="{0AD04BA7-F602-4340-8517-485B889A52DE}">
      <dgm:prSet/>
      <dgm:spPr/>
      <dgm:t>
        <a:bodyPr/>
        <a:lstStyle/>
        <a:p>
          <a:endParaRPr lang="en-US"/>
        </a:p>
      </dgm:t>
    </dgm:pt>
    <dgm:pt modelId="{7EE23937-E8DD-414B-9AE2-9964C34045C7}" type="pres">
      <dgm:prSet presAssocID="{9820AD03-2706-ED41-89FB-48AFB3D0CACA}" presName="Name0" presStyleCnt="0">
        <dgm:presLayoutVars>
          <dgm:dir/>
          <dgm:resizeHandles val="exact"/>
        </dgm:presLayoutVars>
      </dgm:prSet>
      <dgm:spPr/>
    </dgm:pt>
    <dgm:pt modelId="{55A3F530-5910-B745-84D0-CEE7A703DA59}" type="pres">
      <dgm:prSet presAssocID="{95D2EF1D-20CC-8F49-925E-6BD2DA9484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AA88D-6A96-5342-AE31-BAEF48245641}" type="pres">
      <dgm:prSet presAssocID="{BFBC4BC2-2B44-2445-9AE8-79720628C6FF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069F45E-F4A3-2D43-ABD0-DC97ECA36AB3}" type="pres">
      <dgm:prSet presAssocID="{BFBC4BC2-2B44-2445-9AE8-79720628C6FF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4974896B-9C8F-6F46-8B68-1A0746CCB391}" type="pres">
      <dgm:prSet presAssocID="{97760418-2C02-6143-BB96-AF345A41E76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B0F327-808C-484B-B795-9B93DA12DD55}" type="pres">
      <dgm:prSet presAssocID="{D35651AF-590C-A847-8379-F79099C2761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C5C65C9-433F-954D-9871-3204D1DE13E5}" type="pres">
      <dgm:prSet presAssocID="{D35651AF-590C-A847-8379-F79099C2761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2A9551BF-5F99-AA42-9A78-514323FD487F}" type="pres">
      <dgm:prSet presAssocID="{8EEF9967-96B1-3D4A-8AB6-87450DAE1C8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0694C6-D22F-B046-A86D-25C2A39EA5B8}" type="presOf" srcId="{8EEF9967-96B1-3D4A-8AB6-87450DAE1C87}" destId="{2A9551BF-5F99-AA42-9A78-514323FD487F}" srcOrd="0" destOrd="0" presId="urn:microsoft.com/office/officeart/2005/8/layout/process1"/>
    <dgm:cxn modelId="{589B92F9-B909-AC4F-8DBE-B7F8F836EB30}" type="presOf" srcId="{D35651AF-590C-A847-8379-F79099C27615}" destId="{DC5C65C9-433F-954D-9871-3204D1DE13E5}" srcOrd="1" destOrd="0" presId="urn:microsoft.com/office/officeart/2005/8/layout/process1"/>
    <dgm:cxn modelId="{FAF96998-F90D-544E-8EF2-CEF6C8CEDE25}" type="presOf" srcId="{D35651AF-590C-A847-8379-F79099C27615}" destId="{69B0F327-808C-484B-B795-9B93DA12DD55}" srcOrd="0" destOrd="0" presId="urn:microsoft.com/office/officeart/2005/8/layout/process1"/>
    <dgm:cxn modelId="{3042598B-9111-5A49-87FB-70DA06B22625}" type="presOf" srcId="{BFBC4BC2-2B44-2445-9AE8-79720628C6FF}" destId="{23FAA88D-6A96-5342-AE31-BAEF48245641}" srcOrd="0" destOrd="0" presId="urn:microsoft.com/office/officeart/2005/8/layout/process1"/>
    <dgm:cxn modelId="{97DF79B9-D84B-774F-A536-842E6F542B66}" srcId="{9820AD03-2706-ED41-89FB-48AFB3D0CACA}" destId="{95D2EF1D-20CC-8F49-925E-6BD2DA94847D}" srcOrd="0" destOrd="0" parTransId="{189ABD4D-8456-5142-ACAF-0D749EBD5C6D}" sibTransId="{BFBC4BC2-2B44-2445-9AE8-79720628C6FF}"/>
    <dgm:cxn modelId="{47CEFE0E-21AE-3040-BD82-3903D05E1173}" type="presOf" srcId="{95D2EF1D-20CC-8F49-925E-6BD2DA94847D}" destId="{55A3F530-5910-B745-84D0-CEE7A703DA59}" srcOrd="0" destOrd="0" presId="urn:microsoft.com/office/officeart/2005/8/layout/process1"/>
    <dgm:cxn modelId="{DA5AEF78-A61B-7E47-A0B7-F041FE5B771A}" srcId="{9820AD03-2706-ED41-89FB-48AFB3D0CACA}" destId="{97760418-2C02-6143-BB96-AF345A41E76F}" srcOrd="1" destOrd="0" parTransId="{0E6F7EB9-9283-C745-AF75-B836BE3FE49C}" sibTransId="{D35651AF-590C-A847-8379-F79099C27615}"/>
    <dgm:cxn modelId="{AEA247DD-F58F-3D43-8E65-38DB99246AC5}" type="presOf" srcId="{97760418-2C02-6143-BB96-AF345A41E76F}" destId="{4974896B-9C8F-6F46-8B68-1A0746CCB391}" srcOrd="0" destOrd="0" presId="urn:microsoft.com/office/officeart/2005/8/layout/process1"/>
    <dgm:cxn modelId="{1C1524F9-6069-A345-A3E3-9090E4D71C9C}" type="presOf" srcId="{9820AD03-2706-ED41-89FB-48AFB3D0CACA}" destId="{7EE23937-E8DD-414B-9AE2-9964C34045C7}" srcOrd="0" destOrd="0" presId="urn:microsoft.com/office/officeart/2005/8/layout/process1"/>
    <dgm:cxn modelId="{0AD04BA7-F602-4340-8517-485B889A52DE}" srcId="{9820AD03-2706-ED41-89FB-48AFB3D0CACA}" destId="{8EEF9967-96B1-3D4A-8AB6-87450DAE1C87}" srcOrd="2" destOrd="0" parTransId="{95A16655-521F-944C-9E16-85B9A320A10E}" sibTransId="{7A9B7005-29E2-0A4E-AB48-89C6B54164F9}"/>
    <dgm:cxn modelId="{83164F80-2F58-C047-A447-DC1D832B1AE9}" type="presOf" srcId="{BFBC4BC2-2B44-2445-9AE8-79720628C6FF}" destId="{C069F45E-F4A3-2D43-ABD0-DC97ECA36AB3}" srcOrd="1" destOrd="0" presId="urn:microsoft.com/office/officeart/2005/8/layout/process1"/>
    <dgm:cxn modelId="{EFC73230-A2BA-0E43-BDA5-CD564F96D4A1}" type="presParOf" srcId="{7EE23937-E8DD-414B-9AE2-9964C34045C7}" destId="{55A3F530-5910-B745-84D0-CEE7A703DA59}" srcOrd="0" destOrd="0" presId="urn:microsoft.com/office/officeart/2005/8/layout/process1"/>
    <dgm:cxn modelId="{1BC3532F-0AFA-B448-A444-F9B13E3E8D48}" type="presParOf" srcId="{7EE23937-E8DD-414B-9AE2-9964C34045C7}" destId="{23FAA88D-6A96-5342-AE31-BAEF48245641}" srcOrd="1" destOrd="0" presId="urn:microsoft.com/office/officeart/2005/8/layout/process1"/>
    <dgm:cxn modelId="{C75CB5E7-19B2-3941-BECC-97625A39841D}" type="presParOf" srcId="{23FAA88D-6A96-5342-AE31-BAEF48245641}" destId="{C069F45E-F4A3-2D43-ABD0-DC97ECA36AB3}" srcOrd="0" destOrd="0" presId="urn:microsoft.com/office/officeart/2005/8/layout/process1"/>
    <dgm:cxn modelId="{53DC0977-5DB9-FF4D-BAE4-C0A535077EB1}" type="presParOf" srcId="{7EE23937-E8DD-414B-9AE2-9964C34045C7}" destId="{4974896B-9C8F-6F46-8B68-1A0746CCB391}" srcOrd="2" destOrd="0" presId="urn:microsoft.com/office/officeart/2005/8/layout/process1"/>
    <dgm:cxn modelId="{6F29346C-C18D-4B48-8E99-9640FCB41CEB}" type="presParOf" srcId="{7EE23937-E8DD-414B-9AE2-9964C34045C7}" destId="{69B0F327-808C-484B-B795-9B93DA12DD55}" srcOrd="3" destOrd="0" presId="urn:microsoft.com/office/officeart/2005/8/layout/process1"/>
    <dgm:cxn modelId="{8A133EC1-BD40-5C48-93CE-707AF1D80C58}" type="presParOf" srcId="{69B0F327-808C-484B-B795-9B93DA12DD55}" destId="{DC5C65C9-433F-954D-9871-3204D1DE13E5}" srcOrd="0" destOrd="0" presId="urn:microsoft.com/office/officeart/2005/8/layout/process1"/>
    <dgm:cxn modelId="{DBAEB451-2B0C-1144-AE09-B0B4BC98BEC3}" type="presParOf" srcId="{7EE23937-E8DD-414B-9AE2-9964C34045C7}" destId="{2A9551BF-5F99-AA42-9A78-514323FD487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3F530-5910-B745-84D0-CEE7A703DA59}">
      <dsp:nvSpPr>
        <dsp:cNvPr id="0" name=""/>
        <dsp:cNvSpPr/>
      </dsp:nvSpPr>
      <dsp:spPr>
        <a:xfrm>
          <a:off x="7601" y="1940601"/>
          <a:ext cx="2272055" cy="136323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USS Strikes Feb/March 2018</a:t>
          </a:r>
        </a:p>
      </dsp:txBody>
      <dsp:txXfrm>
        <a:off x="47529" y="1980529"/>
        <a:ext cx="2192199" cy="1283377"/>
      </dsp:txXfrm>
    </dsp:sp>
    <dsp:sp modelId="{23FAA88D-6A96-5342-AE31-BAEF48245641}">
      <dsp:nvSpPr>
        <dsp:cNvPr id="0" name=""/>
        <dsp:cNvSpPr/>
      </dsp:nvSpPr>
      <dsp:spPr>
        <a:xfrm>
          <a:off x="2506862" y="2340483"/>
          <a:ext cx="481675" cy="5634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506862" y="2453177"/>
        <a:ext cx="337173" cy="338081"/>
      </dsp:txXfrm>
    </dsp:sp>
    <dsp:sp modelId="{4974896B-9C8F-6F46-8B68-1A0746CCB391}">
      <dsp:nvSpPr>
        <dsp:cNvPr id="0" name=""/>
        <dsp:cNvSpPr/>
      </dsp:nvSpPr>
      <dsp:spPr>
        <a:xfrm>
          <a:off x="3188478" y="1940601"/>
          <a:ext cx="2272055" cy="1363233"/>
        </a:xfrm>
        <a:prstGeom prst="roundRect">
          <a:avLst>
            <a:gd name="adj" fmla="val 10000"/>
          </a:avLst>
        </a:prstGeom>
        <a:solidFill>
          <a:schemeClr val="accent5">
            <a:hueOff val="5589159"/>
            <a:satOff val="-4817"/>
            <a:lumOff val="6373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USS and Fair Pay Strikes </a:t>
          </a:r>
          <a:r>
            <a:rPr lang="en-US" sz="2300" kern="1200" dirty="0" smtClean="0"/>
            <a:t>Nov/Dec </a:t>
          </a:r>
          <a:r>
            <a:rPr lang="en-US" sz="2300" kern="1200" dirty="0"/>
            <a:t>2019</a:t>
          </a:r>
        </a:p>
      </dsp:txBody>
      <dsp:txXfrm>
        <a:off x="3228406" y="1980529"/>
        <a:ext cx="2192199" cy="1283377"/>
      </dsp:txXfrm>
    </dsp:sp>
    <dsp:sp modelId="{69B0F327-808C-484B-B795-9B93DA12DD55}">
      <dsp:nvSpPr>
        <dsp:cNvPr id="0" name=""/>
        <dsp:cNvSpPr/>
      </dsp:nvSpPr>
      <dsp:spPr>
        <a:xfrm>
          <a:off x="5687739" y="2340483"/>
          <a:ext cx="481675" cy="5634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1178319"/>
            <a:satOff val="-9634"/>
            <a:lumOff val="127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687739" y="2453177"/>
        <a:ext cx="337173" cy="338081"/>
      </dsp:txXfrm>
    </dsp:sp>
    <dsp:sp modelId="{2A9551BF-5F99-AA42-9A78-514323FD487F}">
      <dsp:nvSpPr>
        <dsp:cNvPr id="0" name=""/>
        <dsp:cNvSpPr/>
      </dsp:nvSpPr>
      <dsp:spPr>
        <a:xfrm>
          <a:off x="6369356" y="1940601"/>
          <a:ext cx="2272055" cy="1363233"/>
        </a:xfrm>
        <a:prstGeom prst="roundRect">
          <a:avLst>
            <a:gd name="adj" fmla="val 10000"/>
          </a:avLst>
        </a:prstGeom>
        <a:solidFill>
          <a:schemeClr val="accent5">
            <a:hueOff val="11178319"/>
            <a:satOff val="-9634"/>
            <a:lumOff val="1274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USS and Fair Pay Strikes Feb/March 2020</a:t>
          </a:r>
        </a:p>
      </dsp:txBody>
      <dsp:txXfrm>
        <a:off x="6409284" y="1980529"/>
        <a:ext cx="2192199" cy="1283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F8FB7-66D0-4966-9A27-6C6B500E081A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47C0E-693B-4969-933C-2E4C46F68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31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47C0E-693B-4969-933C-2E4C46F6877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56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More text on pensions in case you want to talk through this in</a:t>
            </a:r>
            <a:r>
              <a:rPr lang="en-GB" baseline="0" dirty="0" smtClean="0"/>
              <a:t> more detail</a:t>
            </a:r>
            <a:r>
              <a:rPr lang="en-GB" dirty="0" smtClean="0"/>
              <a:t>:</a:t>
            </a:r>
            <a:r>
              <a:rPr lang="en-GB" baseline="0"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Last year, UCU strike action saw employers </a:t>
            </a:r>
            <a:r>
              <a:rPr lang="en-US" b="1" dirty="0" smtClean="0">
                <a:solidFill>
                  <a:srgbClr val="000000"/>
                </a:solidFill>
              </a:rPr>
              <a:t>shelve their plans </a:t>
            </a:r>
            <a:r>
              <a:rPr lang="en-US" dirty="0" smtClean="0">
                <a:solidFill>
                  <a:srgbClr val="000000"/>
                </a:solidFill>
              </a:rPr>
              <a:t>to radically redesign the Universities Superannuation Scheme (USS).</a:t>
            </a:r>
            <a:r>
              <a:rPr lang="en-US" b="1" dirty="0" smtClean="0">
                <a:solidFill>
                  <a:srgbClr val="000000"/>
                </a:solidFill>
              </a:rPr>
              <a:t> Both sides </a:t>
            </a:r>
            <a:r>
              <a:rPr lang="en-US" dirty="0" smtClean="0">
                <a:solidFill>
                  <a:srgbClr val="000000"/>
                </a:solidFill>
              </a:rPr>
              <a:t>agreed to take advice from an independent panel of pension experts. The employers’ method of calculating pensions says </a:t>
            </a:r>
            <a:r>
              <a:rPr lang="en-US" b="1" dirty="0" smtClean="0">
                <a:solidFill>
                  <a:srgbClr val="000000"/>
                </a:solidFill>
              </a:rPr>
              <a:t>staff need to pay </a:t>
            </a:r>
            <a:r>
              <a:rPr lang="en-US" dirty="0" smtClean="0">
                <a:solidFill>
                  <a:srgbClr val="000000"/>
                </a:solidFill>
              </a:rPr>
              <a:t>more each month. The joint expert panel </a:t>
            </a:r>
            <a:r>
              <a:rPr lang="en-US" b="1" dirty="0" smtClean="0">
                <a:solidFill>
                  <a:srgbClr val="000000"/>
                </a:solidFill>
              </a:rPr>
              <a:t>reached a different conclusion</a:t>
            </a:r>
            <a:r>
              <a:rPr lang="en-US" dirty="0" smtClean="0">
                <a:solidFill>
                  <a:srgbClr val="000000"/>
                </a:solidFill>
              </a:rPr>
              <a:t>, based on a different method of calculating costs. We want universities to </a:t>
            </a:r>
            <a:r>
              <a:rPr lang="en-US" b="1" dirty="0" smtClean="0">
                <a:solidFill>
                  <a:srgbClr val="000000"/>
                </a:solidFill>
              </a:rPr>
              <a:t>listen to the experts </a:t>
            </a:r>
            <a:r>
              <a:rPr lang="en-US" dirty="0" smtClean="0">
                <a:solidFill>
                  <a:srgbClr val="000000"/>
                </a:solidFill>
              </a:rPr>
              <a:t>– other changes since 2011 mean a typical USS member stands to lose around </a:t>
            </a:r>
            <a:r>
              <a:rPr lang="en-US" b="1" dirty="0" smtClean="0">
                <a:solidFill>
                  <a:srgbClr val="000000"/>
                </a:solidFill>
              </a:rPr>
              <a:t>£240,000 in retirement.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47C0E-693B-4969-933C-2E4C46F6877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44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7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9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9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4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8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4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29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3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2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09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4726E6-91AF-3A4C-A163-B625AAB69460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E6345E8-67AC-EF4B-91D6-060521A42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nus.org.uk/en/news/press-releases/everything-you-need-to-know-about-the-ucu-strik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leedsucu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E32F2-F570-744F-839F-79D11DAFE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9" y="1298448"/>
            <a:ext cx="3258688" cy="3255264"/>
          </a:xfrm>
        </p:spPr>
        <p:txBody>
          <a:bodyPr>
            <a:normAutofit/>
          </a:bodyPr>
          <a:lstStyle/>
          <a:p>
            <a:r>
              <a:rPr lang="en-US" sz="5500"/>
              <a:t>Why are we striking again?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95B3E-A4F1-1D44-A6C5-5C2C7003D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3228521" cy="914400"/>
          </a:xfrm>
        </p:spPr>
        <p:txBody>
          <a:bodyPr>
            <a:normAutofit/>
          </a:bodyPr>
          <a:lstStyle/>
          <a:p>
            <a:r>
              <a:rPr lang="en-US" dirty="0"/>
              <a:t>February / March </a:t>
            </a:r>
            <a:r>
              <a:rPr lang="en-US" dirty="0" smtClean="0"/>
              <a:t>2020</a:t>
            </a:r>
          </a:p>
        </p:txBody>
      </p:sp>
      <p:pic>
        <p:nvPicPr>
          <p:cNvPr id="1026" name="Picture 2" descr="Strike days as listed at https://www.ucu.org.uk/article/10621/UCU-announces-14-strike-days-at-74-UK-universities-in-February-and-March">
            <a:extLst>
              <a:ext uri="{FF2B5EF4-FFF2-40B4-BE49-F238E27FC236}">
                <a16:creationId xmlns:a16="http://schemas.microsoft.com/office/drawing/2014/main" id="{19E7EB78-4C45-EC43-9494-FACD8D212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1759" y="1298448"/>
            <a:ext cx="7586191" cy="428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490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strike as a last resort, because asking our employers repeatedly has not </a:t>
            </a:r>
            <a:r>
              <a:rPr lang="en-US" dirty="0" smtClean="0"/>
              <a:t>worked.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4619824" cy="512064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However, </a:t>
            </a:r>
            <a:r>
              <a:rPr lang="en-US" sz="2400" dirty="0" smtClean="0">
                <a:solidFill>
                  <a:schemeClr val="bg1"/>
                </a:solidFill>
              </a:rPr>
              <a:t>we continue </a:t>
            </a:r>
            <a:r>
              <a:rPr lang="en-US" sz="2400" dirty="0">
                <a:solidFill>
                  <a:schemeClr val="bg1"/>
                </a:solidFill>
              </a:rPr>
              <a:t>to ask them to work with </a:t>
            </a:r>
            <a:r>
              <a:rPr lang="en-US" sz="2400" dirty="0" smtClean="0">
                <a:solidFill>
                  <a:schemeClr val="bg1"/>
                </a:solidFill>
              </a:rPr>
              <a:t>us, </a:t>
            </a:r>
            <a:r>
              <a:rPr lang="en-US" sz="2400" dirty="0">
                <a:solidFill>
                  <a:schemeClr val="bg1"/>
                </a:solidFill>
              </a:rPr>
              <a:t>and hope </a:t>
            </a:r>
            <a:r>
              <a:rPr lang="en-US" sz="2400" dirty="0" smtClean="0">
                <a:solidFill>
                  <a:schemeClr val="bg1"/>
                </a:solidFill>
              </a:rPr>
              <a:t>that progress </a:t>
            </a:r>
            <a:r>
              <a:rPr lang="en-US" sz="2400" dirty="0">
                <a:solidFill>
                  <a:schemeClr val="bg1"/>
                </a:solidFill>
              </a:rPr>
              <a:t>will be made as soon as possible. </a:t>
            </a:r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579" y="864108"/>
            <a:ext cx="2389824" cy="5120640"/>
          </a:xfrm>
          <a:prstGeom prst="rect">
            <a:avLst/>
          </a:prstGeom>
        </p:spPr>
      </p:pic>
      <p:pic>
        <p:nvPicPr>
          <p:cNvPr id="5" name="Picture 4" title="UCU University of Leeds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" y="834392"/>
            <a:ext cx="2103915" cy="10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3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CE28C-75F4-4748-B419-48A2805717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385EA-48E2-7149-8DFC-E71632B296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 descr="Diagram showing the focus of the last two and current strike">
            <a:extLst>
              <a:ext uri="{FF2B5EF4-FFF2-40B4-BE49-F238E27FC236}">
                <a16:creationId xmlns:a16="http://schemas.microsoft.com/office/drawing/2014/main" id="{B37B4021-EC93-BC40-94C2-5734C0FD61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77339"/>
              </p:ext>
            </p:extLst>
          </p:nvPr>
        </p:nvGraphicFramePr>
        <p:xfrm>
          <a:off x="276045" y="834392"/>
          <a:ext cx="8649013" cy="524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51D8072-250D-894D-9FE6-FC0D42610B9F}"/>
              </a:ext>
            </a:extLst>
          </p:cNvPr>
          <p:cNvSpPr txBox="1"/>
          <p:nvPr/>
        </p:nvSpPr>
        <p:spPr>
          <a:xfrm>
            <a:off x="9286390" y="735536"/>
            <a:ext cx="29528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>Past </a:t>
            </a:r>
            <a:r>
              <a:rPr lang="en-US" dirty="0"/>
              <a:t>strike action has had an impact. Employers have come to the negotiating table and started to discuss ways of improving the security, equality and working conditions of </a:t>
            </a:r>
            <a:r>
              <a:rPr lang="en-US" dirty="0" smtClean="0"/>
              <a:t>staff. 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But we need firmer </a:t>
            </a:r>
            <a:r>
              <a:rPr lang="en-US" dirty="0"/>
              <a:t>commitments to fairer pensions, pay and </a:t>
            </a:r>
            <a:r>
              <a:rPr lang="en-US" dirty="0" smtClean="0"/>
              <a:t>conditions. </a:t>
            </a:r>
            <a:r>
              <a:rPr lang="sk-SK" dirty="0">
                <a:solidFill>
                  <a:srgbClr val="000000"/>
                </a:solidFill>
              </a:rPr>
              <a:t>The employers can </a:t>
            </a:r>
            <a:r>
              <a:rPr lang="sk-SK" b="1" dirty="0">
                <a:solidFill>
                  <a:srgbClr val="000000"/>
                </a:solidFill>
              </a:rPr>
              <a:t>end</a:t>
            </a:r>
            <a:r>
              <a:rPr lang="sk-SK" dirty="0">
                <a:solidFill>
                  <a:srgbClr val="000000"/>
                </a:solidFill>
              </a:rPr>
              <a:t> the strikes, and </a:t>
            </a:r>
            <a:r>
              <a:rPr lang="sk-SK" b="1" dirty="0">
                <a:solidFill>
                  <a:srgbClr val="000000"/>
                </a:solidFill>
              </a:rPr>
              <a:t>avoid widespread disruption </a:t>
            </a:r>
            <a:r>
              <a:rPr lang="sk-SK" dirty="0">
                <a:solidFill>
                  <a:srgbClr val="000000"/>
                </a:solidFill>
              </a:rPr>
              <a:t>for you, other staff, your families, and the </a:t>
            </a:r>
            <a:br>
              <a:rPr lang="sk-SK" dirty="0">
                <a:solidFill>
                  <a:srgbClr val="000000"/>
                </a:solidFill>
              </a:rPr>
            </a:br>
            <a:r>
              <a:rPr lang="sk-SK" dirty="0">
                <a:solidFill>
                  <a:srgbClr val="000000"/>
                </a:solidFill>
              </a:rPr>
              <a:t>community.</a:t>
            </a:r>
          </a:p>
          <a:p>
            <a:endParaRPr lang="en-US" dirty="0"/>
          </a:p>
        </p:txBody>
      </p:sp>
      <p:pic>
        <p:nvPicPr>
          <p:cNvPr id="7" name="Picture 6" title="UCU University of Leeds logo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" y="834392"/>
            <a:ext cx="2103915" cy="10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9B69-4AA0-3B49-A1E5-17251161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reasons for our 2019/2020 strikes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792D7-F819-8C43-94C0-58E532D16DE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7030A0"/>
          </a:solidFill>
        </p:spPr>
        <p:txBody>
          <a:bodyPr>
            <a:normAutofit lnSpcReduction="10000"/>
          </a:bodyPr>
          <a:lstStyle/>
          <a:p>
            <a:pPr marL="502920" lvl="1" indent="0" algn="just">
              <a:buNone/>
            </a:pPr>
            <a:r>
              <a:rPr lang="en-GB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We voted </a:t>
            </a:r>
            <a:r>
              <a:rPr lang="en-GB" sz="2400" dirty="0">
                <a:solidFill>
                  <a:schemeClr val="bg1"/>
                </a:solidFill>
                <a:sym typeface="Wingdings" panose="05000000000000000000" pitchFamily="2" charset="2"/>
              </a:rPr>
              <a:t>last year to demand action on</a:t>
            </a:r>
          </a:p>
          <a:p>
            <a:pPr marL="502920" lvl="1" indent="0" algn="just">
              <a:buNone/>
            </a:pPr>
            <a:endParaRPr lang="en-GB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 algn="just"/>
            <a:r>
              <a:rPr lang="en-GB" sz="2400" b="1" dirty="0">
                <a:solidFill>
                  <a:schemeClr val="bg1"/>
                </a:solidFill>
                <a:sym typeface="Wingdings" panose="05000000000000000000" pitchFamily="2" charset="2"/>
              </a:rPr>
              <a:t>Inequality</a:t>
            </a:r>
            <a:r>
              <a:rPr lang="en-GB" sz="2400" dirty="0">
                <a:solidFill>
                  <a:schemeClr val="bg1"/>
                </a:solidFill>
                <a:sym typeface="Wingdings" panose="05000000000000000000" pitchFamily="2" charset="2"/>
              </a:rPr>
              <a:t>: women and black and minority ethnic staff experience significant pay </a:t>
            </a:r>
            <a:r>
              <a:rPr lang="en-GB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discrimination</a:t>
            </a:r>
          </a:p>
          <a:p>
            <a:pPr lvl="1" algn="just"/>
            <a:endParaRPr lang="en-GB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 algn="just"/>
            <a:r>
              <a:rPr lang="en-GB" sz="2400" b="1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Casualisation</a:t>
            </a:r>
            <a:r>
              <a:rPr lang="en-GB" sz="2400" dirty="0">
                <a:solidFill>
                  <a:schemeClr val="bg1"/>
                </a:solidFill>
                <a:sym typeface="Wingdings" panose="05000000000000000000" pitchFamily="2" charset="2"/>
              </a:rPr>
              <a:t>: large numbers of staff are employed on </a:t>
            </a:r>
            <a:r>
              <a:rPr lang="en-GB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fixed-term or hourly paid </a:t>
            </a:r>
            <a:r>
              <a:rPr lang="en-GB" sz="2400" dirty="0">
                <a:solidFill>
                  <a:schemeClr val="bg1"/>
                </a:solidFill>
                <a:sym typeface="Wingdings" panose="05000000000000000000" pitchFamily="2" charset="2"/>
              </a:rPr>
              <a:t>contracts.</a:t>
            </a:r>
          </a:p>
          <a:p>
            <a:pPr lvl="1" algn="just"/>
            <a:endParaRPr lang="en-GB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 algn="just"/>
            <a:r>
              <a:rPr lang="en-GB" sz="2400" b="1" dirty="0">
                <a:solidFill>
                  <a:schemeClr val="bg1"/>
                </a:solidFill>
                <a:sym typeface="Wingdings" panose="05000000000000000000" pitchFamily="2" charset="2"/>
              </a:rPr>
              <a:t>Workload</a:t>
            </a:r>
            <a:r>
              <a:rPr lang="en-GB" sz="2400" dirty="0">
                <a:solidFill>
                  <a:schemeClr val="bg1"/>
                </a:solidFill>
                <a:sym typeface="Wingdings" panose="05000000000000000000" pitchFamily="2" charset="2"/>
              </a:rPr>
              <a:t>: many staff </a:t>
            </a:r>
            <a:r>
              <a:rPr lang="en-GB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have unsafe workloads putting in over </a:t>
            </a:r>
            <a:r>
              <a:rPr lang="en-GB" sz="2400" dirty="0">
                <a:solidFill>
                  <a:schemeClr val="bg1"/>
                </a:solidFill>
                <a:sym typeface="Wingdings" panose="05000000000000000000" pitchFamily="2" charset="2"/>
              </a:rPr>
              <a:t>50 hours a </a:t>
            </a:r>
            <a:r>
              <a:rPr lang="en-GB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week.</a:t>
            </a:r>
            <a:endParaRPr lang="en-GB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 algn="just"/>
            <a:endParaRPr lang="en-GB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lvl="1" algn="just"/>
            <a:r>
              <a:rPr lang="en-GB" sz="2400" b="1" dirty="0">
                <a:solidFill>
                  <a:schemeClr val="bg1"/>
                </a:solidFill>
                <a:sym typeface="Wingdings" panose="05000000000000000000" pitchFamily="2" charset="2"/>
              </a:rPr>
              <a:t>Pensions: </a:t>
            </a:r>
            <a:r>
              <a:rPr lang="en-GB" sz="2400" dirty="0">
                <a:solidFill>
                  <a:schemeClr val="bg1"/>
                </a:solidFill>
                <a:sym typeface="Wingdings" panose="05000000000000000000" pitchFamily="2" charset="2"/>
              </a:rPr>
              <a:t>staff are paying unjust contribution increases to our pension </a:t>
            </a:r>
            <a:r>
              <a:rPr lang="en-GB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scheme because USS are refusing to listen to experts. </a:t>
            </a:r>
            <a:endParaRPr lang="en-GB" sz="24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pic>
        <p:nvPicPr>
          <p:cNvPr id="4" name="Picture 3" title="UCU University of Leeds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" y="834392"/>
            <a:ext cx="2103915" cy="10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8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45564-3DD9-4B4E-9981-839CFF4E5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want: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E123F-EE48-0D41-BD77-AA043C3E2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9201" y="440267"/>
            <a:ext cx="7586132" cy="6079065"/>
          </a:xfrm>
          <a:solidFill>
            <a:srgbClr val="7030A0"/>
          </a:solidFill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Assurances that </a:t>
            </a:r>
            <a:r>
              <a:rPr lang="en-US" sz="2400" dirty="0">
                <a:solidFill>
                  <a:schemeClr val="bg1"/>
                </a:solidFill>
              </a:rPr>
              <a:t>Universities will take concrete actions to close the gender and ethnicity pay gap, stop casualisation, and </a:t>
            </a:r>
            <a:r>
              <a:rPr lang="en-US" sz="2400" dirty="0" smtClean="0">
                <a:solidFill>
                  <a:schemeClr val="bg1"/>
                </a:solidFill>
              </a:rPr>
              <a:t>tackle </a:t>
            </a:r>
            <a:r>
              <a:rPr lang="en-US" sz="2400" dirty="0">
                <a:solidFill>
                  <a:schemeClr val="bg1"/>
                </a:solidFill>
              </a:rPr>
              <a:t>excessive workloads. </a:t>
            </a:r>
            <a:r>
              <a:rPr lang="en-US" sz="2400" dirty="0" smtClean="0">
                <a:solidFill>
                  <a:schemeClr val="bg1"/>
                </a:solidFill>
              </a:rPr>
              <a:t>Recent </a:t>
            </a:r>
            <a:r>
              <a:rPr lang="en-US" sz="2400" dirty="0">
                <a:solidFill>
                  <a:schemeClr val="bg1"/>
                </a:solidFill>
              </a:rPr>
              <a:t>talks have </a:t>
            </a:r>
            <a:r>
              <a:rPr lang="en-US" sz="2400" dirty="0" smtClean="0">
                <a:solidFill>
                  <a:schemeClr val="bg1"/>
                </a:solidFill>
              </a:rPr>
              <a:t>made a little progress on this but not enough.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A pay </a:t>
            </a:r>
            <a:r>
              <a:rPr lang="en-US" sz="2400" dirty="0">
                <a:solidFill>
                  <a:schemeClr val="bg1"/>
                </a:solidFill>
              </a:rPr>
              <a:t>rise to help make up </a:t>
            </a:r>
            <a:r>
              <a:rPr lang="en-US" sz="2400" dirty="0" smtClean="0">
                <a:solidFill>
                  <a:schemeClr val="bg1"/>
                </a:solidFill>
              </a:rPr>
              <a:t>for a loss of pay of nearly 20% since 2009 in </a:t>
            </a:r>
            <a:r>
              <a:rPr lang="en-US" sz="2400" dirty="0">
                <a:solidFill>
                  <a:schemeClr val="bg1"/>
                </a:solidFill>
              </a:rPr>
              <a:t>real terms.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A stop to increases in pension contributions. </a:t>
            </a:r>
            <a:r>
              <a:rPr lang="en-US" sz="2400" dirty="0">
                <a:solidFill>
                  <a:schemeClr val="bg1"/>
                </a:solidFill>
              </a:rPr>
              <a:t>The 2018 strikes resulted in a Joint Expert Panel which has produced two </a:t>
            </a:r>
            <a:r>
              <a:rPr lang="en-US" sz="2400" dirty="0" smtClean="0">
                <a:solidFill>
                  <a:schemeClr val="bg1"/>
                </a:solidFill>
              </a:rPr>
              <a:t>reports, and talks are happening about future arrangements, but staff can’t afford the extra costs right now.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 title="UCU University of Leeds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" y="834392"/>
            <a:ext cx="2103915" cy="10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425A-43E0-EF4E-9AD9-0759052F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NUS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E4A81-317E-074B-BEE2-0EFEA0003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1467" y="524933"/>
            <a:ext cx="7687733" cy="5808134"/>
          </a:xfrm>
          <a:solidFill>
            <a:srgbClr val="7030A0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Why is NUS supporting the strike?</a:t>
            </a: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“…We know that the student experience will always be better with satisfied staff who are able to teach and support students to their fullest ability. Currently, precarious conditions and a decline in pay exacerbated by gendered and racialised pay gaps do not allow this to happen, and so we stand together with UCU to make sure it does</a:t>
            </a:r>
            <a:r>
              <a:rPr lang="en-GB" sz="2400" dirty="0" smtClean="0">
                <a:solidFill>
                  <a:schemeClr val="bg1"/>
                </a:solidFill>
              </a:rPr>
              <a:t>.”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chemeClr val="bg1"/>
                </a:solidFill>
              </a:rPr>
              <a:t>Full article available at this link: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  <a:hlinkClick r:id="rId2"/>
              </a:rPr>
              <a:t>www.nus.org.uk/en/news/press-releases/everything-you-need-to-know-about-the-ucu-strike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 title="UCU University of Leeds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" y="834392"/>
            <a:ext cx="2103915" cy="10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2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CC69-D925-E147-884F-D44EC57B5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welcome your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9E981-F704-A34A-8DDC-D259E2AFB8A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Information about how you can support us can be found on our website </a:t>
            </a:r>
            <a:r>
              <a:rPr lang="en-US" sz="2800" dirty="0" smtClean="0">
                <a:solidFill>
                  <a:schemeClr val="bg1"/>
                </a:solidFill>
                <a:hlinkClick r:id="rId2"/>
              </a:rPr>
              <a:t>www.leedsucu.org.uk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We </a:t>
            </a:r>
            <a:r>
              <a:rPr lang="en-US" sz="2800" dirty="0" smtClean="0">
                <a:solidFill>
                  <a:schemeClr val="bg1"/>
                </a:solidFill>
              </a:rPr>
              <a:t>understand </a:t>
            </a:r>
            <a:r>
              <a:rPr lang="en-US" sz="2800" dirty="0">
                <a:solidFill>
                  <a:schemeClr val="bg1"/>
                </a:solidFill>
              </a:rPr>
              <a:t>if you are concerned and encourage you to talk to  us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Could you write </a:t>
            </a:r>
            <a:r>
              <a:rPr lang="en-US" sz="2800" dirty="0">
                <a:solidFill>
                  <a:schemeClr val="bg1"/>
                </a:solidFill>
              </a:rPr>
              <a:t>to the </a:t>
            </a:r>
            <a:r>
              <a:rPr lang="en-US" sz="2800" dirty="0" smtClean="0">
                <a:solidFill>
                  <a:schemeClr val="bg1"/>
                </a:solidFill>
              </a:rPr>
              <a:t>Vice Chancellor </a:t>
            </a:r>
            <a:r>
              <a:rPr lang="en-US" sz="2800" dirty="0">
                <a:solidFill>
                  <a:schemeClr val="bg1"/>
                </a:solidFill>
              </a:rPr>
              <a:t>to </a:t>
            </a:r>
            <a:r>
              <a:rPr lang="en-US" sz="2800" dirty="0" smtClean="0">
                <a:solidFill>
                  <a:schemeClr val="bg1"/>
                </a:solidFill>
              </a:rPr>
              <a:t>ask him to use </a:t>
            </a:r>
            <a:r>
              <a:rPr lang="en-US" sz="2800" dirty="0">
                <a:solidFill>
                  <a:schemeClr val="bg1"/>
                </a:solidFill>
              </a:rPr>
              <a:t>his influence to </a:t>
            </a:r>
            <a:r>
              <a:rPr lang="en-US" sz="2800" dirty="0" smtClean="0">
                <a:solidFill>
                  <a:schemeClr val="bg1"/>
                </a:solidFill>
              </a:rPr>
              <a:t>push the employer bodies to negotiate meaningfully with UCU?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 title="UCU University of Leeds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" y="834392"/>
            <a:ext cx="2103915" cy="100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4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{514EFE10-F5B1-324A-9772-E95DCA653E5A}tf10001124</Template>
  <TotalTime>160</TotalTime>
  <Words>569</Words>
  <Application>Microsoft Office PowerPoint</Application>
  <PresentationFormat>Widescreen</PresentationFormat>
  <Paragraphs>42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Corbel</vt:lpstr>
      <vt:lpstr>Wingdings</vt:lpstr>
      <vt:lpstr>Wingdings 2</vt:lpstr>
      <vt:lpstr>Frame</vt:lpstr>
      <vt:lpstr>Why are we striking again?</vt:lpstr>
      <vt:lpstr>We strike as a last resort, because asking our employers repeatedly has not worked.  </vt:lpstr>
      <vt:lpstr>PowerPoint Presentation</vt:lpstr>
      <vt:lpstr>The reasons for our 2019/2020 strikes</vt:lpstr>
      <vt:lpstr>We want:</vt:lpstr>
      <vt:lpstr>NUS support</vt:lpstr>
      <vt:lpstr>We welcome your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are we striking again?</dc:title>
  <dc:creator>Microsoft Office User</dc:creator>
  <cp:lastModifiedBy>Ben Plumpton</cp:lastModifiedBy>
  <cp:revision>17</cp:revision>
  <dcterms:created xsi:type="dcterms:W3CDTF">2020-02-06T21:04:41Z</dcterms:created>
  <dcterms:modified xsi:type="dcterms:W3CDTF">2020-02-10T13:14:09Z</dcterms:modified>
</cp:coreProperties>
</file>